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handoutMasterIdLst>
    <p:handoutMasterId r:id="rId45"/>
  </p:handoutMasterIdLst>
  <p:sldIdLst>
    <p:sldId id="257" r:id="rId5"/>
    <p:sldId id="272" r:id="rId6"/>
    <p:sldId id="275" r:id="rId7"/>
    <p:sldId id="312" r:id="rId8"/>
    <p:sldId id="269" r:id="rId9"/>
    <p:sldId id="286" r:id="rId10"/>
    <p:sldId id="287" r:id="rId11"/>
    <p:sldId id="288" r:id="rId12"/>
    <p:sldId id="300" r:id="rId13"/>
    <p:sldId id="301" r:id="rId14"/>
    <p:sldId id="302" r:id="rId15"/>
    <p:sldId id="303" r:id="rId16"/>
    <p:sldId id="297" r:id="rId17"/>
    <p:sldId id="299" r:id="rId18"/>
    <p:sldId id="276" r:id="rId19"/>
    <p:sldId id="278" r:id="rId20"/>
    <p:sldId id="261" r:id="rId21"/>
    <p:sldId id="262" r:id="rId22"/>
    <p:sldId id="279" r:id="rId23"/>
    <p:sldId id="280" r:id="rId24"/>
    <p:sldId id="281" r:id="rId25"/>
    <p:sldId id="282" r:id="rId26"/>
    <p:sldId id="283" r:id="rId27"/>
    <p:sldId id="305" r:id="rId28"/>
    <p:sldId id="285" r:id="rId29"/>
    <p:sldId id="306" r:id="rId30"/>
    <p:sldId id="307" r:id="rId31"/>
    <p:sldId id="308" r:id="rId32"/>
    <p:sldId id="309" r:id="rId33"/>
    <p:sldId id="289" r:id="rId34"/>
    <p:sldId id="290" r:id="rId35"/>
    <p:sldId id="310" r:id="rId36"/>
    <p:sldId id="311" r:id="rId37"/>
    <p:sldId id="291" r:id="rId38"/>
    <p:sldId id="292" r:id="rId39"/>
    <p:sldId id="293" r:id="rId40"/>
    <p:sldId id="294" r:id="rId41"/>
    <p:sldId id="295" r:id="rId42"/>
    <p:sldId id="296"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006666"/>
    <a:srgbClr val="009999"/>
    <a:srgbClr val="FFFFFF"/>
    <a:srgbClr val="008080"/>
    <a:srgbClr val="006699"/>
    <a:srgbClr val="00FFCC"/>
    <a:srgbClr val="00CC99"/>
    <a:srgbClr val="00CC66"/>
    <a:srgbClr val="39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956E7-72AF-4094-AEE7-D160B534BA9E}" v="31" dt="2023-05-20T15:54:55.0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2" d="100"/>
          <a:sy n="82" d="100"/>
        </p:scale>
        <p:origin x="720"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5/22/2023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7:10.753"/>
    </inkml:context>
    <inkml:brush xml:id="br0">
      <inkml:brushProperty name="width" value="0.35" units="cm"/>
      <inkml:brushProperty name="height" value="0.35" units="cm"/>
      <inkml:brushProperty name="color" value="#FFFFFF"/>
    </inkml:brush>
  </inkml:definitions>
  <inkml:trace contextRef="#ctx0" brushRef="#br0">9791 680 24575,'-106'8'0,"49"-2"0,-699 115-1325,13 66-1,569-137 1395,-255 111 0,360-130 2353,57-24-2331,13-2-68,0-4-24,0 0 0,0-1-1,0 1 1,0-1 0,0 1-1,0-1 1,1 0 0,-1 0 0,0 1-1,0-1 1,0 0 0,0 0 0,0 0-1,1 0 1,-1 0 0,0-1 0,2 1-1,91-16 2,104-3 0,-125 14 0,1013-37-1970,-820 37 1746,-59-2 146,1-8 0,249-51 0,-453 65 252,0 1-1,-1-1 0,1 1 1,0 0-1,0 0 1,8 1-1,-12-1-150,0 0 1,1 0-1,-1 0 0,0 0 0,0 0 0,1 1 1,-1-1-1,0 0 0,0 0 0,1 0 0,-1 0 0,0 0 1,0 0-1,0 1 0,1-1 0,-1 0 0,0 0 1,0 0-1,0 0 0,1 1 0,-1-1 0,0 0 0,0 0 1,0 1-1,0-1 0,0 0 0,0 0 0,1 1 1,-1-1-1,0 0 0,0 0 0,0 1 0,0-1 0,0 0 1,0 1-1,-1 0 6,1 0 0,-1 0 0,0 0 1,0 0-1,1 0 0,-1 0 0,0 0 0,0 0 0,0 0 1,0 0-1,0-1 0,-3 2 0,-3 3-29,-2-1 0,1 0 0,0-1 0,-1 0 0,0-1 0,-15 3 0,12-2 0,-151 21 0,104-18 0,-322 37-272,-402 50-1181,5 28 497,774-121 956,-165 32 58,-184 59-1,339-86 756,-1-2 0,-20 4 0,30-6-709,9 0-57,18 1-53,-1-1-12,680 106-771,-621-93 595,813 166-1268,-844-168 1458,31 7-7,116 12 0,-183-27 361,-13 2 431,-2-4-667,1-1 0,0 0 0,-1 1 1,1-1-1,-1 0 0,1 0 0,-1 0 0,0 0 1,1 0-1,-4 0 0,-14 5-80,0-2-1,-24 4 1,-4 0-51,-403 102 17,268-60 0,159-46 0,17-4 0,1 1 0,-1 0 0,1 0 0,0 1 0,-1 0 0,-7 3 0,13-5 0,-1 0 0,1 0 0,0 0 0,0 0 0,0 1 0,0-1 0,0 0 0,0 0 0,0 0 0,0 0 0,0 0 0,0 0 0,0 0 0,-1 0 0,1 0 0,0 0 0,0 0 0,0 0 0,0 0 0,0 1 0,0-1 0,0 0 0,0 0 0,0 0 0,0 0 0,0 0 0,0 0 0,0 0 0,0 0 0,0 0 0,0 0 0,0 1 0,0-1 0,0 0 0,0 0 0,0 0 0,0 0 0,0 0 0,0 0 0,0 0 0,0 0 0,0 0 0,0 0 0,0 1 0,0-1 0,1 0 0,-1 0 0,0 0 0,0 0 0,0 0 0,0 0 0,0 0 0,0 0 0,0 0 0,0 0 0,0 0 0,9 4 0,9-1 0,188 8 0,76 3 0,-272-14 0,0 1 0,-1 0 0,1 0 0,-1 1 0,13 4 0,-20-5 0,0 0 0,1 0 0,-1 0 0,0 0 0,0 0 0,0 0 0,0 1 0,0-1 0,0 1 0,-1-1 0,4 5 0,-4-5 0,-1 0 0,1 0 0,-1 0 0,1 0 0,-1 0 0,0 1 0,1-1 0,-1 0 0,0 0 0,0 0 0,0 1 0,0-1 0,0 0 0,0 0 0,0 0 0,0 1 0,-1-1 0,1 0 0,0 0 0,-1 0 0,1 0 0,-1 1 0,1-1 0,-2 2 0,-3 3 0,-1 0 0,0 0 0,0-1 0,0 1 0,0-1 0,-1-1 0,0 1 0,0-1 0,-10 4 0,-3 3 0,-6 2 0,0-1 0,-36 11 0,33-13 0,-31 7 0,46-14 0,-1 1 0,1 0 0,0 1 0,-14 7 0,16-6 0,-1 1 0,-1 0 0,-18 6 0,74-24 0,-1 2 0,2 2 0,57-2 0,142 5 0,-175 4 0,-58 1 0,-1-1 0,1 1 0,-1 0 0,1 1 0,-1 0 0,16 6 0,-22-7 0,-1-1 0,1 1 0,-1-1 0,1 1 0,-1 0 0,1 0 0,-1 0 0,0 0 0,0 0 0,1 0 0,-1 0 0,0 0 0,0 0 0,0 0 0,0 1 0,0-1 0,0 0 0,0 1 0,-1-1 0,1 1 0,0-1 0,-1 1 0,0-1 0,1 1 0,-1-1 0,0 1 0,1-1 0,-1 1 0,0 0 0,0-1 0,0 1 0,0-1 0,-1 1 0,1 0 0,0-1 0,-1 1 0,1-1 0,-1 1 0,0-1 0,1 1 0,-1-1 0,0 0 0,-2 3 0,1-1 0,0 0 0,0 0 0,0-1 0,-1 1 0,1-1 0,-1 0 0,0 0 0,1 0 0,-1 0 0,0 0 0,0 0 0,-1-1 0,1 0 0,-4 2 0,-7 1 0,0-1 0,-18 2 0,-19 5 0,-4 13 0,46-19 0,0 1 0,0-1 0,-1 0 0,0-1 0,1 0 0,-1-1 0,-1 0 0,1 0 0,-11-1 0,-156-13 0,-12 0 0,158 12 0,2 0 0,-45-4 0,65 2 0,0 1 0,0-1 0,0-1 0,1 0 0,-1 0 0,1 0 0,0-1 0,0 0 0,-10-8 0,-6-4 0,20 14 0,0 0 0,0-1 0,0 1 0,0-1 0,1 0 0,-1 0 0,1 0 0,0 0 0,-1-1 0,2 1 0,-1-1 0,0 0 0,1 1 0,0-1 0,0-1 0,0 1 0,0 0 0,0 0 0,1-1 0,-1-4 0,0-7 0,1 1 0,1-27 0,1 34 0,0-1 0,-1 0 0,0 0 0,-1 0 0,0 0 0,0 1 0,-1-1 0,0 0 0,0 1 0,-1-1 0,-7-13 0,7 15 0,-1 1 0,0-1 0,0 1 0,-1 0 0,0 0 0,0 0 0,0 0 0,-1 1 0,1 0 0,-1 0 0,-12-6 0,-50-32 0,46 29 0,-29-16 0,40 25 0,-1 0 0,0 1 0,0 0 0,-1 0 0,1 1 0,-1 1 0,0 0 0,1 1 0,-17 1 0,-6 1 0,26 0 0,-1 0 0,1-1 0,-1 0 0,1-1 0,-1 0 0,-16-4 0,25 5 0,0 0 0,0 0 0,0-1 0,0 1 0,1 0 0,-1-1 0,0 1 0,0 0 0,1-1 0,-1 1 0,0-1 0,0 1 0,1-1 0,-1 1 0,1-1 0,-1 0 0,0 1 0,1-1 0,-1 0 0,1 0 0,0 1 0,-1-1 0,1 0 0,-1 0 0,1 1 0,0-1 0,-1-2 0,2 2 0,-1 0 0,1 0 0,-1-1 0,1 1 0,-1 0 0,1 0 0,0 0 0,-1 0 0,1-1 0,0 1 0,0 0 0,0 1 0,0-1 0,0 0 0,2-2 0,4-2 0,0 1 0,1-1 0,0 1 0,12-4 0,21-3 0,-1 1 0,2 3 0,43-3 0,-7 1 0,342-40 0,-132 29 0,2 21 0,-94 1 0,-151-4 0,63-11 0,-57 5 0,-16 2 0,0-1 0,0-2 0,52-21 0,-73 26 0,0-1 0,0 2 0,22-3 0,-23 5 0,0-1 0,0-1 0,0 0 0,22-9 0,-17 2 0,29-19 0,-33 20 0,0 0 0,0 0 0,22-8 0,-18 9 0,26-15 0,14-6 0,-54 27 0,1 0 0,-1-1 0,0 1 0,0-1 0,0 0 0,-1 0 0,1 0 0,-1 0 0,5-6 0,-7 8 0,0 1 0,-1-1 0,1 0 0,-1 0 0,1 0 0,-1 0 0,1-1 0,-1 1 0,0 0 0,1 0 0,-1 0 0,0 0 0,0 0 0,0 0 0,0-1 0,0 1 0,0 0 0,0-1 0,-1 0 0,1 1 0,-1 0 0,0 0 0,1-1 0,-1 1 0,0 0 0,0 0 0,0 0 0,0 0 0,0 0 0,0 0 0,0 0 0,0 0 0,0 1 0,-1-1 0,1 0 0,0 1 0,-3-2 0,-4 0 0,0-1 0,0 1 0,0 0 0,0 1 0,0 0 0,-11 0 0,-56 4 0,29-1 0,-12-1 0,7-2 0,-1 2 0,0 3 0,1 2 0,-54 13 0,70-11 0,0-2 0,-38 2 0,-5 0 0,16 2 0,4 0 0,-95 2 0,-684-13 0,826 1 0,1-1 0,-1-1 0,1 0 0,-1 0 0,1-1 0,-13-5 0,-59-30 0,57 26 0,9 4 0,1-1 0,0 0 0,0-1 0,1 0 0,0-1 0,1-1 0,0 0 0,1-1 0,0 0 0,-17-27 0,-94-174 0,115 201 0,1 1 0,1 0 0,0 0 0,0-1 0,1 1 0,1-1 0,0 0 0,0-1 0,2 1 0,-2-15 0,5-65 0,1 57 0,-4-39 0,-18-17 0,19 83 0,-1 0 0,0 0 0,0 1 0,-1-1 0,0 1 0,-1 0 0,-8-15 0,8 15 0,1 0 0,0 1 0,1-1 0,-1 0 0,1 0 0,1-1 0,-2-14 0,3 4 0,0-1 0,3-22 0,-3 38 0,1 0 0,0 0 0,0 1 0,0-1 0,1 1 0,-1-1 0,1 1 0,0 0 0,0 0 0,0-1 0,1 1 0,-1 1 0,1-1 0,-1 0 0,1 1 0,0-1 0,0 1 0,0 0 0,0 0 0,0 0 0,1 0 0,-1 0 0,7-1 0,8-3 0,1 0 0,0 1 0,28-3 0,-7 2 0,-21 1 0,24-5 0,0 2 0,0 2 0,51-2 0,303 10 0,-366-3 0,46-9 0,18-1 0,-49 9 0,138-10 0,-82 3 0,151 8 0,-127 3 0,300-2 0,-421 0 0,0 0 0,1 0 0,-1 0 0,0-1 0,0 0 0,0 0 0,0 0 0,0-1 0,0 1 0,0-1 0,6-3 0,-11 5 0,0-1 0,0 1 0,0 0 0,0 0 0,0 0 0,0-1 0,0 1 0,0 0 0,0 0 0,0-1 0,0 1 0,0 0 0,0 0 0,0 0 0,0-1 0,0 1 0,0 0 0,0 0 0,0 0 0,0-1 0,0 1 0,0 0 0,0 0 0,0 0 0,-1 0 0,1-1 0,0 1 0,0 0 0,0 0 0,0 0 0,-1 0 0,1 0 0,0 0 0,0-1 0,0 1 0,0 0 0,-1 0 0,1 0 0,0 0 0,0 0 0,0 0 0,-1 0 0,1 0 0,0 0 0,0 0 0,0 0 0,-1 0 0,1 0 0,0 0 0,0 0 0,0 0 0,-1 0 0,1 0 0,0 0 0,0 0 0,-15-2 0,6 2 0,-1-1 0,1 2 0,-1-1 0,1 1 0,-1 1 0,-16 4 0,6 1 0,-37 19 0,39-18 0,0-2 0,-1 0 0,1 0 0,-24 2 0,-10 3 0,-647 108 0,551-99 0,-30 7 0,-73 9 0,220-34 0,-32-2 0,-19 1 0,72 1 0,0 1 0,-1 0 0,1 0 0,0 1 0,0 0 0,1 1 0,0 0 0,-1 0 0,-10 9 0,-28 15 0,40-25 0,0 1 0,0-1 0,0 2 0,0-1 0,-11 12 0,15-13 0,0 0 0,1 1 0,0-1 0,0 1 0,0 0 0,1 0 0,-1 0 0,1 0 0,0 0 0,-2 11 0,0 2 0,3-8 0,-2 0 0,1 0 0,-1 0 0,-5 9 0,7-16 0,0-1 0,0 0 0,-1 0 0,1 1 0,-1-1 0,0 0 0,1 0 0,-1-1 0,0 1 0,0 0 0,0-1 0,-1 1 0,1-1 0,0 1 0,0-1 0,-1 0 0,1 0 0,-1 0 0,1 0 0,-4 0 0,-114 9 0,87-6 0,-1 0 0,-33-3 0,-17 2 0,13 8 0,48-6 0,-41 2 0,24-7 0,19 0 0,1 0 0,-1 2 0,1 0 0,0 1 0,-25 7 0,10 2 0,0-2 0,0-1 0,0-2 0,-1-1 0,-45 1 0,-599-7 0,277-1 0,378-1 0,0 0 0,0-2 0,-38-11 0,37 8 0,1 2 0,-1 0 0,-34-1 0,8 5 0,-77-11 0,66 1 0,21 3 0,-79-6 0,-8 16 0,-74-3 0,180-3 0,-1 0 0,-32-11 0,36 9 0,0 1 0,0 1 0,-40-3 0,-322 8 0,360-3 0,0 0 0,-28-6 0,27 3 0,-40-2 0,-72 7 0,129-1 0,0 0 0,0 0 0,0-1 0,0 0 0,0 0 0,0 0 0,0-1 0,1 0 0,-1 0 0,-6-5 0,8 5 0,1 0 0,0 1 0,-1-1 0,1 0 0,0-1 0,1 1 0,-1-1 0,1 1 0,-1-1 0,1 0 0,0 0 0,0 0 0,1 0 0,-1 0 0,-1-6 0,2 3 0,0-1 0,1 0 0,-1 1 0,1-1 0,1 0 0,-1 0 0,2 1 0,-1-1 0,1 0 0,0 1 0,0-1 0,1 1 0,0 0 0,7-12 0,-5 9 0,-1 0 0,0 0 0,-1 0 0,0 0 0,0 0 0,-1-1 0,0 1 0,-1-12 0,0-6 0,-5-53 0,1 62 0,-1 0 0,-1-1 0,-1 2 0,-10-23 0,9 25 0,1-1 0,1 0 0,0 0 0,1 0 0,-3-29 0,7-8 0,0-18 0,-1 70 0,1 0 0,0 0 0,0 0 0,-1 0 0,1 0 0,-1 1 0,0-1 0,1 0 0,-1 0 0,0 1 0,0-1 0,0 1 0,0-1 0,0 0 0,-1 1 0,1 0 0,0-1 0,-1 1 0,-1-1 0,3 1 0,-1 1 0,1 0 0,-1 0 0,1 0 0,-1 0 0,1-1 0,-1 1 0,1 0 0,-1 0 0,1 0 0,0 0 0,-1 0 0,1 0 0,-1 0 0,1 0 0,-1 1 0,1-1 0,-1 0 0,1 0 0,-1 0 0,1 0 0,-1 1 0,1-1 0,0 0 0,-1 0 0,0 1 0,0 0 0,0 1 0,0-1 0,0 0 0,0 1 0,1-1 0,-1 1 0,0-1 0,1 1 0,-1-1 0,1 1 0,-1 0 0,1 2 0,-4 25 0,1 1 0,2 0 0,1 0 0,5 35 0,17 48 0,-22-110 0,1 1 0,0-1 0,0 1 0,0-1 0,1 0 0,-1 0 0,1 0 0,0 0 0,0 0 0,0 0 0,0 0 0,0 0 0,0-1 0,1 1 0,-1-1 0,4 2 0,-5-3 0,0 0 0,0-1 0,0 1 0,0-1 0,0 1 0,1-1 0,-1 1 0,0-1 0,0 0 0,0 0 0,0 0 0,1 0 0,-1 0 0,0 0 0,0 0 0,0 0 0,0 0 0,1 0 0,1-1 0,-2 0 0,1 0 0,0 0 0,-1 0 0,1 0 0,-1-1 0,1 1 0,-1 0 0,0-1 0,1 1 0,-1-1 0,0 1 0,0-1 0,0 0 0,0 1 0,0-1 0,0-2 0,10-22 0,-7 15 0,1-1 0,0 1 0,0 0 0,1 0 0,1 1 0,0 0 0,16-18 0,-14 18 0,2 0 0,0 1 0,0 0 0,0 0 0,1 1 0,0 1 0,1 0 0,0 1 0,0 0 0,0 1 0,1 0 0,-1 1 0,1 1 0,0 0 0,0 1 0,18-1 0,-1 4 0,-23-1 0,-23 1 0,-460-1 0,467 0 0,-1 1 0,1 0 0,-1 1 0,1 0 0,0 0 0,0 0 0,0 1 0,0 1 0,0-1 0,1 1 0,-1 1 0,-11 8 0,-5 6 0,2 1 0,-26 30 0,24-25 0,-35 37 0,-146 158 0,162-168 0,2 1 0,-49 85 0,42-38 0,13-24 0,17-42 0,13-27 0,0 1 0,1 0 0,0 0 0,0 1 0,1-1 0,0 1 0,0 0 0,1-1 0,-2 18 0,4-15 0,0 0 0,1 0 0,0 0 0,1 0 0,0-1 0,1 1 0,0-1 0,7 15 0,5 7 0,25 38 0,4 8 0,-26-44 0,-9-17 0,-1-1 0,0 2 0,10 34 0,-10-23 0,2-1 0,14 30 0,2 4 0,-17-41 0,1 0 0,26 39 0,-23-39 0,33 72 0,3 2 0,-24-36 0,-21-48 0,0-1 0,0 1 0,1-1 0,0 0 0,1-1 0,0 1 0,8 8 0,-1-3 0,-11-12 0,1 1 0,0-1 0,0 0 0,0 0 0,0 0 0,0 0 0,1 0 0,-1-1 0,1 1 0,0-1 0,0 0 0,0 0 0,0 0 0,0-1 0,0 0 0,8 2 0,29 0 0,-1-1 0,43-5 0,0 1 0,-62 2 0,-1-1 0,1-1 0,38-9 0,-42 8 0,34-3 0,-34 5 0,0-1 0,20-5 0,-35 7 0,0-1 0,0 1 0,1-1 0,-1 1 0,0 0 0,0 0 0,1 0 0,-1 0 0,0 0 0,0 1 0,1-1 0,-1 0 0,0 1 0,0 0 0,0 0 0,4 1 0,-5-1 0,0 0 0,0 0 0,-1 0 0,1 0 0,0 0 0,0 0 0,-1 0 0,1 0 0,0 0 0,-1 0 0,1 0 0,-1 1 0,0-1 0,1 0 0,-1 0 0,0 1 0,0-1 0,0 0 0,0 0 0,0 1 0,0-1 0,0 0 0,0 0 0,0 1 0,-1-1 0,1 0 0,0 0 0,-1 1 0,1-1 0,-1 0 0,0 1 0,-3 7 0,-1-1 0,0 0 0,0 0 0,0-1 0,-1 1 0,0-1 0,-1 0 0,-8 7 0,-63 45 0,65-50 0,6-3 0,-1-1 0,1 0 0,-1-1 0,0 0 0,0 0 0,0-1 0,-12 4 0,20-7 0,0 0 0,-1 0 0,1 0 0,0 0 0,0 0 0,0 0 0,0 0 0,-1 0 0,1 0 0,0 0 0,0 0 0,0 0 0,0 0 0,-1 0 0,1 0 0,0 0 0,0 0 0,0 0 0,0 0 0,-1 0 0,1 0 0,0 0 0,0 0 0,0 0 0,0 0 0,0-1 0,-1 1 0,1 0 0,0 0 0,0 0 0,0 0 0,0 0 0,0 0 0,0-1 0,0 1 0,0 0 0,0 0 0,-1 0 0,1 0 0,0-1 0,0 1 0,0 0 0,0 0 0,0 0 0,0 0 0,0-1 0,0 1 0,0 0 0,6-12 0,11-8 0,11-8 0,-21 23 0,-1 0 0,0-1 0,0 0 0,-1 0 0,1-1 0,-1 0 0,-1 0 0,1 0 0,-1 0 0,-1 0 0,1-1 0,4-14 0,-5 6 0,-1 0 0,0 0 0,-1 0 0,-1 0 0,0 0 0,-1-1 0,-1 1 0,-1 0 0,0 1 0,-1-1 0,0 0 0,-2 1 0,0 0 0,0 0 0,-1 1 0,-1 0 0,0 0 0,-14-16 0,15 22 0,1 0 0,-1-1 0,2 0 0,-1 0 0,1-1 0,0 1 0,1-1 0,0 0 0,1 0 0,0-1 0,0 1 0,1 0 0,1-1 0,0 0 0,0-12 0,0-21 0,5-115 0,-3 155 0,-1-1 0,1 1 0,0-1 0,1 1 0,-1-1 0,1 1 0,0-1 0,0 1 0,0 0 0,0 0 0,1 0 0,0 1 0,-1-1 0,1 0 0,1 1 0,3-4 0,5-2 0,-1 1 0,1 1 0,25-12 0,15-9 0,-37 20 0,1 0 0,0 1 0,0 1 0,1 1 0,-1 0 0,24-3 0,7-3 0,-6 2 0,46-3 0,-55 8 0,-1 0 0,1-2 0,37-13 0,31-13 0,22-9 0,-86 29 0,1 2 0,44-8 0,-42 11 0,-1-2 0,39-14 0,-16 3 0,2 2 0,86-12 0,-109 23 0,15-4 0,-18 3 0,47-5 0,16 2 0,38-2 0,-9 14 0,64-2 0,-162-3 0,59-14 0,-57 10 0,46-5 0,205 10 0,-154 5 0,267-2 0,-392 0 0,-1 0 0,0 0 0,0 0 0,0 1 0,0 0 0,0 0 0,1 0 0,-2 0 0,1 1 0,0-1 0,0 1 0,6 4 0,-6-2 0,1 0 0,-1 0 0,0 0 0,0 1 0,-1-1 0,1 1 0,-1 0 0,4 8 0,61 96 0,-10-37 0,-57-69 0,7 7 0,-1 1 0,-1 0 0,0 1 0,6 16 0,-11-24 0,0 0 0,0-1 0,0 1 0,0 0 0,-1 0 0,0 0 0,0-1 0,0 1 0,0 0 0,-1 0 0,0-1 0,1 1 0,-1 0 0,0 0 0,-1-1 0,1 1 0,-1-1 0,1 1 0,-5 4 0,3-4 0,0 1 0,-1-1 0,0 0 0,0-1 0,0 1 0,0-1 0,-1 0 0,1 1 0,-1-2 0,0 1 0,0-1 0,0 0 0,0 0 0,0 0 0,0 0 0,-1-1 0,-6 1 0,-10 0 0,0-1 0,0 0 0,-24-4 0,1 1 0,-252-12 0,232 8 0,0 4 0,0 2 0,-91 12 0,-47-2 0,24-1 0,-319 54 0,380-45 0,-1-5 0,-129-3 0,-95 3 0,-85 9 0,-113-12 0,336-12 0,-8 4 0,-234-4 0,231-20 0,27 2 0,-760-42 0,340 30 0,567 34 0,26-1 0,1 0 0,-1-1 0,1-1 0,0 0 0,-20-4 0,34 4 0,-1 1 0,1 0 0,-1-1 0,1 1 0,-1-1 0,1 1 0,0-1 0,-1 0 0,1 0 0,0 1 0,0-1 0,-1 0 0,1 0 0,0 0 0,0 0 0,0-1 0,0 1 0,-1-1 0,2 1 0,0 0 0,0 0 0,0 0 0,0 1 0,0-1 0,0 0 0,0 0 0,0 0 0,0 1 0,0-1 0,0 0 0,1 0 0,-1 1 0,0-1 0,1 0 0,-1 0 0,0 1 0,1-1 0,-1 0 0,1 1 0,-1-1 0,1 1 0,1-2 0,2-2 0,1 0 0,0 1 0,0 0 0,0-1 0,0 2 0,0-1 0,9-2 0,18-5 0,48-7 0,15-4 0,558-124 29,-286 72-222,29-22-739,-5 2 895,6 19 39,-336 67 375,1 2 0,71 5 0,-241-5-363,-373-10-192,-563 43-2872,843-17 2770,-945 39-428,1070-48 689,14 1 1578,-92-9 1,151 6-1480,0-1-1,0 0 1,0 0 0,0 0-1,0 0 1,0-1 0,1 1-1,-1-1 1,-3-2 0,5 4-70,1-1 0,-1 1 1,1-1-1,-1 1 0,1 0 0,0-1 1,-1 1-1,1-1 0,0 1 0,-1-1 0,1 1 1,0-1-1,-1 0 0,1 1 0,0-1 1,0 1-1,0-1 0,0 1 0,0-1 1,0 0-1,0 0 0,0 0-6,0 1-1,1-1 1,-1 0 0,0 1-1,1-1 1,-1 0 0,1 1-1,-1-1 1,1 0 0,-1 1-1,1-1 1,0 1-1,-1-1 1,1 1 0,0 0-1,-1-1 1,1 1 0,0-1-1,0 1 1,-1 0 0,2 0-1,27-10-3,1 2 0,0 2 0,1 0 0,58-1 0,-69 5 0,410-26-164,-23 3-655,117-8-164,73-2-34,1171-74-2873,-1512 92 2936,311-3 231,-192 25 5192,-65 31-1014,-121-10-2854,374 7-880,1-33-167,-365-2 396,1122 0 734,-905 2-568,-397 1-116,-1 1 0,1 1 0,-1 0 0,35 12 0,-14-3 0,27-2 0,-51-8 0,1 0 0,26 7 0,-42-9 0,0 0 0,0 0 0,0 0 0,0 0 0,1 0 0,-1 0 0,0 0 0,0 0 0,0 0 0,0 0 0,0 0 0,0 0 0,0 0 0,0 0 0,1 0 0,-1 0 0,0 0 0,0 0 0,0 0 0,0 0 0,0 0 0,0 0 0,0 0 0,0 0 0,1 0 0,-1 0 0,0 0 0,0 0 0,0 0 0,0 1 0,0-1 0,0 0 0,0 0 0,0 0 0,0 0 0,0 0 0,0 0 0,1 0 0,-1 0 0,0 0 0,0 0 0,0 1 0,0-1 0,0 0 0,0 0 0,0 0 0,0 0 0,0 0 0,0 0 0,0 0 0,0 0 0,0 1 0,0-1 0,0 0 0,0 0 0,0 0 0,0 0 0,0 0 0,0 0 0,0 0 0,0 0 0,-1 1 0,1-1 0,0 0 0,0 0 0,0 0 0,0 0 0,0 0 0,0 0 0,-11 3 0,-19-1 0,-190-3 0,-81 2 0,220 10 0,56-6 0,-38 2 0,-49-7-1365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8:09.263"/>
    </inkml:context>
    <inkml:brush xml:id="br0">
      <inkml:brushProperty name="width" value="0.35" units="cm"/>
      <inkml:brushProperty name="height" value="0.35" units="cm"/>
      <inkml:brushProperty name="color" value="#FFFFFF"/>
    </inkml:brush>
  </inkml:definitions>
  <inkml:trace contextRef="#ctx0" brushRef="#br0">20 1104 24575,'31'1'0,"1"2"0,-1 2 0,33 8 0,27 5 0,-73-16 0,23 4 0,76 21 0,-97-22 0,0-1 0,0 0 0,0-1 0,22 0 0,86-5 0,-46 0 0,209 2 0,-435-2 0,-214 8 0,294 0 0,-1 3 0,-72 20 0,-73 33 0,197-59 0,1 2 0,1 0 0,-1 0 0,0 1 0,-16 11 0,28-17 0,0 0 0,0 0 0,0 0 0,0 0 0,0 0 0,0 0 0,0 0 0,0 1 0,0-1 0,-1 0 0,1 0 0,0 0 0,0 0 0,0 0 0,0 0 0,0 0 0,0 0 0,0 0 0,0 0 0,0 0 0,0 0 0,0 1 0,0-1 0,0 0 0,0 0 0,0 0 0,0 0 0,0 0 0,0 0 0,0 0 0,0 0 0,0 0 0,0 1 0,0-1 0,0 0 0,0 0 0,0 0 0,0 0 0,0 0 0,0 0 0,0 0 0,0 0 0,0 0 0,0 0 0,0 0 0,1 0 0,-1 1 0,0-1 0,0 0 0,0 0 0,0 0 0,0 0 0,0 0 0,0 0 0,0 0 0,0 0 0,0 0 0,0 0 0,0 0 0,1 0 0,-1 0 0,0 0 0,0 0 0,11 2 0,12 0 0,127-2 0,194-3 0,-159-18 0,-25 1 0,377-35 0,-358 36 0,-61 8 0,151 4 0,-52 5 0,-195-1 0,0 0 0,41-14 0,-36 10 0,31-6 0,-24 8 0,24-4 0,88-2 0,-83 11 0,9 1 0,126-14 0,-124 6 0,-1 2 0,81 7 0,-43-1 0,-102 0 0,1 0 0,-1 1 0,1 0 0,-1 0 0,0 1 0,0 0 0,0 1 0,-1 0 0,1 0 0,-1 1 0,0 0 0,8 7 0,-1-1 0,-1 1 0,0 1 0,0 0 0,-1 1 0,13 19 0,-1 10 0,-21-35 0,1 1 0,-1-1 0,1-1 0,1 1 0,-1-1 0,1 0 0,14 12 0,25 18 0,56 59 0,-57-57 0,-33-31 0,-1 1 0,0 0 0,0 1 0,-1 0 0,8 12 0,-16-22 0,-1 1 0,1 0 0,-1 0 0,1 0 0,-1-1 0,1 1 0,-1 0 0,1 0 0,-1 0 0,0 0 0,0 0 0,1 0 0,-1 0 0,0 0 0,0 0 0,0 0 0,0 0 0,0 0 0,0 0 0,-1 0 0,1 0 0,0 0 0,0 0 0,-1 2 0,0-2 0,0 0 0,0 0 0,0 0 0,0 0 0,-1 0 0,1 0 0,0 0 0,0-1 0,-1 1 0,1 0 0,0-1 0,-1 1 0,1-1 0,-3 1 0,-7 1 0,1 0 0,0-1 0,-19-1 0,25 0 0,-64 0 0,-126-3 0,169-1 0,0-1 0,0 0 0,0-2 0,1-1 0,-34-16 0,-47-15 0,59 25 0,-46-20 0,80 30 0,0 0 0,0 1 0,0 1 0,0 0 0,-18-1 0,17 2 0,0 0 0,1-1 0,-1 0 0,1-1 0,-14-5 0,9 1 0,0 2 0,-1 0 0,1 1 0,-1 1 0,-26-2 0,-93 5 0,71 1 0,-446 0 0,505-1 0,-1-1 0,1 0 0,-13-2 0,19 2 0,0 1 0,0 0 0,1 0 0,-1-1 0,0 1 0,0 0 0,1-1 0,-1 1 0,0 0 0,1-1 0,-1 1 0,0-1 0,1 0 0,-1 1 0,1-1 0,-1 1 0,0-1 0,0-1 0,1 1 0,0 1 0,0-1 0,1 0 0,-1 0 0,0 1 0,0-1 0,0 0 0,1 0 0,-1 1 0,0-1 0,1 0 0,-1 1 0,0-1 0,1 0 0,-1 1 0,1-1 0,-1 1 0,1-1 0,-1 0 0,1 1 0,0 0 0,-1-1 0,1 1 0,0-1 0,0 1 0,24-16 0,0 1 0,1 2 0,0 0 0,52-15 0,-70 25 0,46-19 0,56-33 0,-79 39 0,194-116 0,-57 31 0,-79 49 0,-10 5 0,106-45 0,-16 13 0,39-16 0,-182 85 0,5-1 0,47-12 0,-65 19 0,0 0 0,-1-1 0,19-9 0,5-2 0,-33 12 0,-9-1 0,-10-3 0,16 8 0,-19-8 0,-1 2 0,1 1 0,-36-5 0,-13-4 0,-28-15 0,56 16 0,-1 2 0,-74-12 0,30 13 0,32 3 0,-55-1 0,79 5 0,28 3 0,1 0 0,0 0 0,-1 0 0,1-1 0,0 1 0,-1 0 0,1 0 0,0 0 0,-1 0 0,1-1 0,0 1 0,0 0 0,-1 0 0,1 0 0,0-1 0,0 1 0,-1 0 0,1 0 0,0-1 0,0 1 0,0 0 0,0-1 0,-1 1 0,1 0 0,0-1 0,0 1 0,0-1 0,0 1 0,0-1 0,1 0 0,-1 0 0,1 1 0,-1-1 0,1 0 0,-1 1 0,1-1 0,-1 0 0,1 1 0,-1-1 0,1 1 0,0-1 0,-1 1 0,1-1 0,0 1 0,0-1 0,5-2 0,1 0 0,-1 0 0,0 0 0,1 1 0,-1 0 0,1 0 0,0 1 0,9-1 0,59-1 0,-31 2 0,172-21 0,-47 4 0,-26 16 0,-140 2 0,-268 0 0,259 0 0,3 0 0,0 0 0,1-1 0,-1 1 0,0 1 0,0-1 0,1 0 0,-1 1 0,0-1 0,1 1 0,-1 0 0,1 0 0,-1 0 0,1 0 0,-4 2 0,6-3 0,1 1 0,-1-1 0,0 1 0,0-1 0,1 1 0,-1-1 0,0 1 0,1-1 0,-1 0 0,1 1 0,-1-1 0,1 0 0,-1 1 0,0-1 0,1 0 0,-1 1 0,1-1 0,-1 0 0,1 0 0,0 0 0,-1 0 0,1 1 0,-1-1 0,1 0 0,0 0 0,23 7 0,-21-6 0,312 98 0,-295-91 0,0-2 0,-1 1 0,0 1 0,0 1 0,-1 1 0,0 0 0,17 14 0,-33-22 0,0 0 0,0 0 0,0 0 0,0 0 0,0 0 0,0 1 0,-1-1 0,1 1 0,-1-1 0,0 1 0,0 0 0,0-1 0,0 1 0,0 0 0,0 0 0,-1 0 0,1-1 0,-1 1 0,0 0 0,0 0 0,0 0 0,0 0 0,-1 0 0,1 0 0,-1 0 0,1-1 0,-1 1 0,0 0 0,0 0 0,-1-1 0,0 3 0,-6 8 0,1-1 0,-2-1 0,0 1 0,-20 19 0,17-19 0,-7 7 0,0-2 0,-2-1 0,-27 17 0,-16 14 0,59-44 0,1 0 0,-1 0 0,1-1 0,-1 0 0,0 1 0,0-1 0,0-1 0,0 1 0,0-1 0,-7 1 0,-4 0 0,-33-2 0,34-1 0,0 1 0,1 1 0,-18 3 0,-27 9 0,23-5 0,-1 0 0,-66 3 0,55-11 0,-89-13 0,-46-20 0,108 18 0,37 6 0,1-2 0,-38-16 0,35 11 0,-56-13 0,-296-65 0,252 59 0,120 30 0,-11-3 0,0 1 0,0 1 0,-1 2 0,-34 0 0,-303 5 0,360-1 0,-1 1 0,1 0 0,-1 0 0,1 1 0,-1 0 0,1 0 0,0 1 0,0 1 0,0-1 0,1 1 0,-1 1 0,1 0 0,0 0 0,0 0 0,0 1 0,1 0 0,-13 14 0,20-19 0,0-1 0,-1 1 0,1 0 0,-1-1 0,1 1 0,-1-1 0,0 1 0,1 0 0,-1-1 0,0 1 0,1-1 0,-1 0 0,0 1 0,0-1 0,1 0 0,-1 1 0,0-1 0,0 0 0,1 0 0,-1 1 0,0-1 0,-1 0 0,1-1 0,1 1 0,0-1 0,-1 1 0,1-1 0,-1 1 0,1-1 0,0 1 0,0-1 0,-1 1 0,1-1 0,0 0 0,0 1 0,-1-1 0,1 1 0,0-1 0,0 0 0,0 1 0,0-1 0,0 0 0,0 1 0,0-2 0,6-40 0,-5 40 0,6-25 0,2-1 0,17-37 0,-13 35 0,14-52 0,-7 17 0,-14 46 0,0 0 0,-1-1 0,-1 0 0,3-38 0,-7 54 0,0 1 0,0-1 0,0 1 0,0-1 0,1 0 0,0 1 0,-1-1 0,1 1 0,0-1 0,1 1 0,-1 0 0,0-1 0,1 1 0,0 0 0,0 0 0,0 0 0,0 0 0,1 1 0,-1-1 0,0 0 0,1 1 0,0 0 0,0-1 0,0 1 0,0 0 0,0 1 0,0-1 0,0 0 0,1 1 0,-1 0 0,1 0 0,-1 0 0,1 0 0,-1 1 0,1-1 0,-1 1 0,5 0 0,5-2 0,0 2 0,0 0 0,19 2 0,-29-2 0,0 1 0,0-1 0,0 1 0,-1 0 0,1 0 0,0 0 0,0 1 0,-1-1 0,5 4 0,-6-5 0,0 1 0,0 0 0,0 0 0,0 0 0,-1 0 0,1 0 0,0 0 0,-1 0 0,1 0 0,-1 0 0,1 0 0,-1 1 0,0-1 0,1 0 0,-1 0 0,0 0 0,0 1 0,0-1 0,0 0 0,0 0 0,0 0 0,0 1 0,0-1 0,-1 2 0,1-2 0,-1 1 0,0-1 0,1 1 0,-1-1 0,0 0 0,0 1 0,0-1 0,0 0 0,0 1 0,0-1 0,-1 0 0,1 0 0,0 0 0,-1 0 0,1 0 0,0 0 0,-1-1 0,1 1 0,-1 0 0,0-1 0,1 1 0,-1-1 0,1 0 0,-3 1 0,-42 4 0,43-5 0,-12 0 0,1 1 0,-1-1 0,0 0 0,-15-3 0,26 2 0,-1 0 0,1 0 0,-1-1 0,1 1 0,0-1 0,0 0 0,0 0 0,0 0 0,0-1 0,1 1 0,-1-1 0,1 0 0,-1 0 0,-3-5 0,3 4 0,1-1 0,-1 0 0,1 0 0,0 0 0,1-1 0,-1 1 0,1-1 0,0 1 0,0-1 0,-2-11 0,4 15 0,0 0 0,0 0 0,0 0 0,0 0 0,0 0 0,0 0 0,1 0 0,-1 0 0,1 0 0,-1 0 0,1 0 0,0 0 0,-1 1 0,1-1 0,0 0 0,0 0 0,0 1 0,1-1 0,-1 1 0,0-1 0,1 1 0,-1 0 0,1-1 0,-1 1 0,1 0 0,0 0 0,-1 0 0,1 0 0,0 0 0,0 0 0,0 1 0,-1-1 0,1 1 0,0-1 0,4 0 0,-3 1 0,-1-1 0,1 1 0,0-1 0,-1 1 0,1 0 0,0 0 0,0 0 0,-1 0 0,1 1 0,0-1 0,-1 1 0,1 0 0,-1-1 0,1 1 0,-1 0 0,1 1 0,-1-1 0,1 0 0,-1 1 0,0-1 0,3 3 0,0 2 0,0 0 0,-1 0 0,0 0 0,0 0 0,0 1 0,2 7 0,-4-9 0,0 0 0,1 0 0,-1 0 0,1 0 0,0-1 0,0 1 0,1-1 0,-1 0 0,1 1 0,0-2 0,0 1 0,1 0 0,5 3 0,14 3 0,-18-8 0,-1 0 0,0 0 0,0 1 0,0-1 0,9 7 0,-12-7 0,0 0 0,0 0 0,-1 0 0,1 1 0,-1-1 0,1 0 0,-1 1 0,0-1 0,1 1 0,-1-1 0,-1 1 0,1-1 0,0 1 0,-1 0 0,1 5 0,3 46 0,-6 85 0,-1-41 0,4 58 0,-2 142 0,-4-259 0,-1 0 0,-2 0 0,-15 47 0,-9 38 0,-12 55 0,13-57 0,26-88 0,1 0 0,1 1 0,2 0 0,4 37 0,-1 6 0,-2 351 0,1-413 0,1 0 0,0 0 0,1 0 0,9 28 0,28 58 0,-23-80 0,-15-21 0,0 1 0,0 0 0,0-1 0,-1 1 0,1 0 0,-1 0 0,0 0 0,1 0 0,-1 1 0,1 2 0,-2-4 0,0-1 0,1 0 0,-1 1 0,0-1 0,0 0 0,0 0 0,0 1 0,0-1 0,0 0 0,0 1 0,0-1 0,-1 0 0,1 1 0,0-1 0,0 0 0,0 1 0,0-1 0,0 0 0,0 0 0,-1 1 0,1-1 0,0 0 0,0 0 0,0 1 0,-1-1 0,1 0 0,0 0 0,0 0 0,-1 1 0,1-1 0,0 0 0,-1 0 0,-13 2 0,-12-8 0,-71-33 0,31 12 0,41 15 0,-40-12 0,34 14 0,0-2 0,-35-19 0,11 5 0,35 15 0,0 0 0,0-2 0,-33-27 0,33 23 0,-1 1 0,-40-22 0,40 27 0,1-1 0,0-1 0,0-1 0,1 0 0,-19-20 0,37 33 0,0 0 0,0 0 0,0 0 0,0 0 0,0-1 0,0 1 0,0 0 0,0 0 0,1-1 0,-1 1 0,0 0 0,1-1 0,-1 1 0,1-1 0,0 1 0,-1-1 0,1 1 0,0-1 0,0 1 0,0 0 0,0-1 0,0 1 0,0-1 0,1 1 0,0-3 0,0 2 0,0-1 0,1 1 0,-1-1 0,1 1 0,0 0 0,-1 0 0,1 0 0,0 0 0,0 0 0,1 1 0,-1-1 0,0 0 0,0 1 0,1 0 0,2-2 0,21-8 0,1 1 0,0 2 0,1 0 0,40-5 0,-49 10 0,200-32-164,126-4-655,782-38-1505,11 32 1392,-830 35 932,-82 5-16,25-2-61,-238 6 74,26-1 86,50-9 1,-88 11-22,0 0 0,0 0 0,0 0 1,0-1-1,0 1 0,-1 0 0,1 0 0,0-1 1,0 1-1,0-1 0,0 1 0,0-1 0,-1 1 1,1-1-1,0 1 0,-1-1 0,2-1 0,-2 2-18,0-1-1,0 1 1,0 0-1,0-1 0,0 1 1,0-1-1,0 1 0,0 0 1,0-1-1,-3-4 651,2 4-650,-3-2 153,1 0 0,-1 1 0,0 0 0,0-1 0,0 2 1,-5-3-1,-61-18 47,-117-22 1,113 29-237,-1271-236-1769,1240 233 1734,-416-96 27,12-25 0,475 129 358,-1 1-1,0 2 1,0 1 0,-59-1-1,87 7-357,0-1 0,-1 1 0,1-1 0,0-1 0,0 1 0,-7-3 0,11 3 0,0 0 0,0 0 0,1-1 0,-1 1 0,0-1 0,1 1 0,-1-1 0,1 0 0,0 0 0,0 0 0,-1 0 0,1 0 0,0 0 0,1-1 0,-1 1 0,0-1 0,-1-2 0,3 4 0,0 0 0,-1 0 0,1 0 0,0 0 0,0 0 0,0 1 0,0-1 0,0 0 0,0 0 0,0 0 0,0 0 0,0 0 0,1 0 0,-1 0 0,0 0 0,1 0 0,-1 1 0,0-1 0,1 0 0,-1 0 0,1 0 0,-1 1 0,1-1 0,0 0 0,-1 1 0,1-1 0,0 0 0,0 0 0,2-1 0,0 0 0,0-1 0,1 1 0,-1 1 0,0-1 0,5-1 0,21-6 0,0 2 0,1 1 0,48-3 0,-36 4 0,575-45 0,-584 48 0,78-3 0,-837-102-958,409 53 603,136 25 309,-498-91 170,663 117 137,4 1-122,1 0-1,0-1 1,1 0 0,-1-1-1,1 0 1,-18-10 0,27 14-139,0-1 0,1 1 0,-1-1 0,0 1 1,1-1-1,-1 1 0,1-1 0,-1 1 0,1-1 0,-1 1 1,1-1-1,-1 0 0,1 1 0,0-1 0,-1 0 0,1 1 1,0-1-1,-1 0 0,1 1 0,0-2 0,0 1 0,0 1 0,0-1 0,1 1 0,-1-1 0,0 1 1,0-1-1,1 1 0,-1-1 0,0 1 0,0-1 0,1 1 0,-1-1 0,1 1 0,-1 0 0,0-1 0,1 1 0,-1-1 0,1 1 0,-1 0 0,2-1 0,4-2 0,0 1 0,1 0 0,-1 0-1,9-1 1,78-15 21,100-5-1,107 6-212,-292 17 179,839-13-1985,-809 13 2084,57 2-266,-87-1 300,1 1-1,-1-1 1,0 1 0,1 0 0,-1 1-1,0 0 1,-1 1 0,12 6-1,-18-10-99,0 1-1,0-1 1,0 1-1,0-1 1,0 1-1,0 0 1,0-1-1,-1 1 1,1 0-1,0 0 1,-1-1-1,1 1 1,0 0-1,-1 0 0,1 0 1,-1 0-1,1 0 1,-1 0-1,0 0 1,1 0-1,-1 0 1,0 2-1,0-2 2,0 0-1,-1 0 1,1 0-1,0 0 0,-1 0 1,1 0-1,-1 0 1,0 0-1,1 0 1,-1-1-1,0 1 0,1 0 1,-1 0-1,0-1 1,0 1-1,0 0 1,-1 0-1,-6 4 71,-1-1-1,1 0 0,-18 5 1,24-9-90,-54 15-1,-99 13 0,44-9 0,-65 16 0,-268 44 0,100-27 0,323-50-1365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8:47.14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06:49:02.927"/>
    </inkml:context>
    <inkml:brush xml:id="br0">
      <inkml:brushProperty name="width" value="0.35" units="cm"/>
      <inkml:brushProperty name="height" value="0.35" units="cm"/>
      <inkml:brushProperty name="color" value="#FFFFFF"/>
    </inkml:brush>
  </inkml:definitions>
  <inkml:trace contextRef="#ctx0" brushRef="#br0">606 583 24575,'1'88'0,"-3"95"0,-9-113 0,6-47 0,-2 42 0,6-50 0,1-7 0,-1 0 0,1 0 0,1 0 0,-1 1 0,4 11 0,-4-18 0,1 0 0,0 0 0,0 0 0,0 0 0,0 0 0,0-1 0,0 1 0,0 0 0,1 0 0,-1-1 0,0 1 0,1-1 0,0 1 0,-1-1 0,1 0 0,0 1 0,0-1 0,0 0 0,-1 0 0,1 0 0,0-1 0,0 1 0,0 0 0,1-1 0,-1 1 0,2-1 0,29 3 0,1-1 0,60-5 0,-17 0 0,6 4 0,70-3 0,-123-2 0,47-13 0,-50 10 0,0 1 0,31-3 0,88 9 0,7-2 0,-14-19 0,-95 12 0,1 2 0,46-1 0,263 9 0,-337 0 0,1 1 0,28 7 0,-31-6 0,-1 0 0,1-1 0,-1-1 0,25 0 0,-37-1 0,0 0 0,-1 0 0,1 0 0,0-1 0,0 1 0,-1-1 0,1 1 0,0-1 0,0 0 0,-1 0 0,1 0 0,-1 0 0,1 0 0,-1 0 0,1 0 0,-1 0 0,0 0 0,1-1 0,-1 1 0,0 0 0,2-4 0,-2 2 0,0 0 0,1 0 0,-2 0 0,1-1 0,0 1 0,-1 0 0,1 0 0,-1-1 0,0 1 0,0 0 0,-1-5 0,0-2 0,-1 0 0,0 0 0,-1 0 0,0 1 0,-1-1 0,0 1 0,-7-12 0,-24-42 0,27 45 0,-1 1 0,-1 1 0,0 0 0,-1 0 0,-1 1 0,0 0 0,-22-20 0,25 30 0,-1 0 0,1 1 0,-1 0 0,1 0 0,-1 1 0,0 1 0,-17-3 0,17 3 0,-27-3 0,-1 1 0,0 3 0,-53 3 0,9 0 0,51-2 0,-18-1 0,-1 3 0,-67 10 0,26-2 0,70-9 0,-1 0 0,1 2 0,0 1 0,-27 8 0,20-4 0,0-2 0,0 0 0,-37 1 0,-17 4 0,-70 11 0,118-18 0,-1-1 0,-50-3 0,-30 2 0,87 4 0,25-5 0,1 0 0,0 0 0,0 0 0,0-1 0,-1 1 0,1-1 0,0 1 0,0-1 0,-1 0 0,1 0 0,0 0 0,-1 0 0,1 0 0,0-1 0,-1 1 0,1-1 0,0 1 0,0-1 0,0 0 0,-1 0 0,1 0 0,0 0 0,0 0 0,0 0 0,0-1 0,-2-2 0,-1-1 0,1 0 0,0-1 0,0 0 0,0 0 0,1 0 0,0 0 0,0-1 0,-2-9 0,-14-59 0,14 48 0,2 16 0,1 0 0,0 0 0,1 0 0,1 0 0,-1-1 0,2 1 0,1-15 0,-1 23 0,0 0 0,0-1 0,0 1 0,0 0 0,0 0 0,0 0 0,1 0 0,0 0 0,0 0 0,0 0 0,0 0 0,0 1 0,0-1 0,1 1 0,-1-1 0,1 1 0,-1 0 0,1 0 0,0 0 0,0 0 0,0 1 0,0-1 0,0 1 0,1 0 0,-1 0 0,0 0 0,6-1 0,16 0 0,-1 0 0,0 2 0,1 1 0,-1 1 0,41 8 0,18 1 0,201-7 0,-158-6 0,-72 3 0,0-3 0,0-2 0,65-13 0,-61 7 0,0 3 0,0 2 0,85 4 0,-91 2 0,-61-2 0,0-1 0,0 0 0,0 0 0,1 0 0,-1-1 0,-10-6 0,-25-7 0,3 8 0,28 6 0,0 0 0,-26-10 0,39 12 0,0 0 0,0 0 0,0 0 0,0 0 0,0 0 0,0 0 0,-1 0 0,1 0 0,0 0 0,0 0 0,0 0 0,0 0 0,0 0 0,0 0 0,0 0 0,0 0 0,0 0 0,-1 0 0,1 0 0,0 0 0,0 0 0,0 0 0,0 0 0,0 0 0,0 0 0,0 0 0,0 0 0,0 0 0,0 0 0,0 0 0,0-1 0,0 1 0,-1 0 0,1 0 0,0 0 0,0 0 0,0 0 0,0 0 0,0 0 0,0 0 0,0 0 0,0 0 0,0-1 0,0 1 0,0 0 0,0 0 0,0 0 0,0 0 0,0 0 0,0 0 0,0 0 0,0 0 0,0 0 0,0-1 0,0 1 0,1 0 0,-1 0 0,0 0 0,0 0 0,0 0 0,0 0 0,0 0 0,0 0 0,0 0 0,9-3 0,14 1 0,4 2 0,1 1 0,-1 0 0,0 3 0,0 0 0,0 1 0,26 10 0,-34-10 0,1-1 0,0 0 0,28 1 0,-27-4 0,-1 2 0,1 0 0,20 6 0,-5 1 0,50 8 0,-71-15 0,0 1 0,0 1 0,-1 1 0,24 12 0,26 9 0,-6-5 0,-94-17 0,20-4 0,0-2 0,0 0 0,-1-1 0,1 0 0,0-2 0,0 1 0,1-2 0,-1 0 0,1-1 0,0-1 0,-15-9 0,22 12 0,-1 0 0,1 1 0,-1 0 0,0 0 0,0 1 0,-12-1 0,10 1 0,0 0 0,0-1 0,1 0 0,-13-6 0,-16-7 0,-56-17 0,62 23 0,0-1 0,-60-31 0,9-8 0,76 46 0,0 1 0,0 0 0,0 0 0,-1 1 0,1 0 0,-1 0 0,1 1 0,-1 0 0,1 0 0,-17 2 0,16-1 0,-1 0 0,0 0 0,0-1 0,0-1 0,1 1 0,-1-1 0,1-1 0,-15-5 0,-15-13 0,19 9 0,-1 1 0,-31-10 0,50 20 0,-1 0 0,1 0 0,-1 0 0,1 0 0,0 0 0,-1 0 0,1-1 0,0 1 0,0-1 0,0 1 0,0-1 0,0 0 0,1 0 0,-1 0 0,0 0 0,1 0 0,0 0 0,-1-1 0,1 1 0,0 0 0,0-1 0,-1-3 0,1 0 0,0 0 0,1 0 0,0 1 0,0-1 0,0 0 0,0 0 0,1 0 0,3-9 0,-4 12 0,0 1 0,0 0 0,0 0 0,0-1 0,-1 1 0,1 0 0,0 0 0,-1 0 0,0-1 0,1 1 0,-1 0 0,0 0 0,0 0 0,0 0 0,0 0 0,-1 0 0,1 1 0,0-1 0,-1 0 0,0 0 0,1 1 0,-1-1 0,0 1 0,1 0 0,-1-1 0,-3 0 0,4 2 0,1-1 0,-1 1 0,1 0 0,-1 0 0,1 0 0,-1 0 0,1 0 0,-1-1 0,1 1 0,-1 0 0,1 0 0,-1 0 0,1 1 0,-1-1 0,0 0 0,1 0 0,-1 0 0,1 0 0,-1 0 0,1 1 0,0-1 0,-1 0 0,1 0 0,-1 1 0,1-1 0,-1 0 0,1 1 0,0-1 0,-1 0 0,1 1 0,-1-1 0,1 1 0,0-1 0,0 1 0,-1-1 0,1 0 0,0 1 0,0-1 0,0 1 0,-1-1 0,1 1 0,0 0 0,0-1 0,0 1 0,0-1 0,0 1 0,0 0 0,-4 30 0,4-28 0,-2 123 0,3-84 0,-2 0 0,-2 0 0,-13 69 0,-7 42 0,21-132 0,-8 36 0,6-40 0,1 1 0,-2 24 0,5-24 0,0 0 0,-2 0 0,0-1 0,-1 1 0,-1-1 0,-5 18 0,2-14 0,1 1 0,1 0 0,1 0 0,-1 39 0,6 96 0,1-63 0,0-68 0,0 1 0,2-1 0,1 0 0,15 46 0,-17-61 0,2 11 0,-3-15 0,-1 0 0,1 0 0,1 0 0,-1 0 0,6 9 0,-1-2 0,-1-1 0,-1 1 0,0 0 0,0 1 0,-2-1 0,4 30 0,1 2 0,3 0 0,-5-21 0,-1 1 0,4 48 0,-9-66 0,0 0 0,1 0 0,0 0 0,1 0 0,-1 0 0,1-1 0,1 1 0,0 0 0,5 11 0,-8-19 0,1 1 0,-1-1 0,0 0 0,0 1 0,0-1 0,1 0 0,-1 1 0,0-1 0,0 0 0,0 1 0,1-1 0,-1 0 0,0 0 0,1 1 0,-1-1 0,0 0 0,1 0 0,-1 0 0,0 1 0,1-1 0,-1 0 0,0 0 0,1 0 0,-1 0 0,1 0 0,-1 0 0,0 0 0,1 0 0,-1 0 0,1 0 0,-1 0 0,0 0 0,1 0 0,-1 0 0,0 0 0,1 0 0,-1 0 0,1 0 0,-1-1 0,0 1 0,1 0 0,-1 0 0,0 0 0,1-1 0,-1 1 0,0 0 0,0 0 0,1-1 0,-1 1 0,0 0 0,0-1 0,1 1 0,-1 0 0,0-1 0,0 1 0,0 0 0,0-1 0,1 1 0,-1 0 0,0-1 0,0 1 0,0-1 0,0 1 0,0 0 0,0-1 0,8-33 0,-7 28 0,23-86 0,7-40 0,-18-4 0,-11 95 0,14-80 0,-7 64 0,-1-1 0,-4 0 0,-3-79 0,-1 112 0,1-36 0,-3-56 0,2 114 0,0 0 0,0 0 0,-1 0 0,0 0 0,1 1 0,-1-1 0,0 0 0,0 0 0,-1 1 0,1-1 0,0 1 0,-1-1 0,0 1 0,1 0 0,-1-1 0,0 1 0,0 0 0,0 0 0,-1 0 0,1 1 0,0-1 0,-1 1 0,1-1 0,-6-1 0,-3-1 0,0 1 0,0 0 0,-1 1 0,1 0 0,-13 1 0,-19-5 0,-49-11 0,-440-97 0,-192-65 0,719 178 7,-16-5-350,1 2 0,-1 0 0,-36-1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5/22/2023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5/22/2023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5/22/2023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5/22/2023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5/22/2023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5/22/2023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5/22/2023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image-steganography-in-cryptography/"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6.png"/><Relationship Id="rId2" Type="http://schemas.openxmlformats.org/officeDocument/2006/relationships/hyperlink" Target="https://en.wikipedia.org/wiki/Encryption" TargetMode="Externa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15.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TWEXCYQKyDc" TargetMode="External"/><Relationship Id="rId2" Type="http://schemas.openxmlformats.org/officeDocument/2006/relationships/hyperlink" Target="https://www.youtube.com/watch?v=BQPkRlbVF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cs.cmu.edu/~pattis/15-1XX/common/handouts/ascii.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22107" y="2162002"/>
            <a:ext cx="9721080" cy="1152128"/>
          </a:xfrm>
        </p:spPr>
        <p:txBody>
          <a:bodyPr>
            <a:noAutofit/>
          </a:bodyPr>
          <a:lstStyle/>
          <a:p>
            <a:r>
              <a:rPr lang="en-US" sz="4400" dirty="0">
                <a:solidFill>
                  <a:srgbClr val="33CCCC"/>
                </a:solidFill>
                <a:latin typeface="Algerian" panose="04020705040A02060702" pitchFamily="82" charset="0"/>
              </a:rPr>
              <a:t>STEGANOGRAPHY USING PYTHON</a:t>
            </a:r>
          </a:p>
        </p:txBody>
      </p:sp>
      <p:pic>
        <p:nvPicPr>
          <p:cNvPr id="7" name="Picture 6" descr="A picture containing circle&#10;&#10;Description automatically generated">
            <a:extLst>
              <a:ext uri="{FF2B5EF4-FFF2-40B4-BE49-F238E27FC236}">
                <a16:creationId xmlns:a16="http://schemas.microsoft.com/office/drawing/2014/main" id="{5AFD5500-3C05-34DA-D411-C08B2E4DB2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924" y="262651"/>
            <a:ext cx="1512168" cy="1546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1CC462B4-9969-13B9-EBAA-27A6F6351B3B}"/>
              </a:ext>
            </a:extLst>
          </p:cNvPr>
          <p:cNvSpPr txBox="1"/>
          <p:nvPr/>
        </p:nvSpPr>
        <p:spPr>
          <a:xfrm>
            <a:off x="3358108" y="410468"/>
            <a:ext cx="7776864" cy="1077218"/>
          </a:xfrm>
          <a:prstGeom prst="rect">
            <a:avLst/>
          </a:prstGeom>
          <a:noFill/>
        </p:spPr>
        <p:txBody>
          <a:bodyPr wrap="square" rtlCol="0">
            <a:spAutoFit/>
          </a:bodyPr>
          <a:lstStyle/>
          <a:p>
            <a:pPr algn="ctr"/>
            <a:r>
              <a:rPr lang="en-US" sz="3200" dirty="0">
                <a:solidFill>
                  <a:srgbClr val="FFFFFF"/>
                </a:solidFill>
              </a:rPr>
              <a:t>GOVERNMENT COLLEGE OF ENGINEERING AND TEXTILE TECHNOLOGY, BERHAMPORE</a:t>
            </a:r>
            <a:endParaRPr lang="en-IN" sz="3200" dirty="0">
              <a:solidFill>
                <a:srgbClr val="FFFFFF"/>
              </a:solidFill>
            </a:endParaRPr>
          </a:p>
        </p:txBody>
      </p:sp>
      <p:sp>
        <p:nvSpPr>
          <p:cNvPr id="11" name="TextBox 10">
            <a:extLst>
              <a:ext uri="{FF2B5EF4-FFF2-40B4-BE49-F238E27FC236}">
                <a16:creationId xmlns:a16="http://schemas.microsoft.com/office/drawing/2014/main" id="{C3AB5514-37BA-1131-A6FA-CD510242D1CC}"/>
              </a:ext>
            </a:extLst>
          </p:cNvPr>
          <p:cNvSpPr txBox="1"/>
          <p:nvPr/>
        </p:nvSpPr>
        <p:spPr>
          <a:xfrm>
            <a:off x="1465211" y="3032953"/>
            <a:ext cx="7128792" cy="3200876"/>
          </a:xfrm>
          <a:prstGeom prst="rect">
            <a:avLst/>
          </a:prstGeom>
          <a:noFill/>
        </p:spPr>
        <p:txBody>
          <a:bodyPr wrap="square" rtlCol="0">
            <a:spAutoFit/>
          </a:bodyPr>
          <a:lstStyle/>
          <a:p>
            <a:r>
              <a:rPr lang="en-US" sz="1800" dirty="0">
                <a:solidFill>
                  <a:srgbClr val="009999"/>
                </a:solidFill>
              </a:rPr>
              <a:t>MENTOR : MR. PROTON SARKAR</a:t>
            </a:r>
          </a:p>
          <a:p>
            <a:r>
              <a:rPr lang="en-US" sz="1800" dirty="0">
                <a:solidFill>
                  <a:srgbClr val="009999"/>
                </a:solidFill>
              </a:rPr>
              <a:t>GROUP MEMBERS:     1. TARPON DEY</a:t>
            </a:r>
          </a:p>
          <a:p>
            <a:r>
              <a:rPr lang="en-US" sz="1800" dirty="0">
                <a:solidFill>
                  <a:srgbClr val="009999"/>
                </a:solidFill>
              </a:rPr>
              <a:t>                                       2. VIVEK DAS</a:t>
            </a:r>
          </a:p>
          <a:p>
            <a:r>
              <a:rPr lang="en-US" sz="1800" dirty="0">
                <a:solidFill>
                  <a:srgbClr val="009999"/>
                </a:solidFill>
              </a:rPr>
              <a:t>                                       3. DEEPYAMAN GHOSH</a:t>
            </a:r>
          </a:p>
          <a:p>
            <a:r>
              <a:rPr lang="en-US" sz="1800" dirty="0">
                <a:solidFill>
                  <a:srgbClr val="009999"/>
                </a:solidFill>
              </a:rPr>
              <a:t>                                       4. DEVKANT GORAI</a:t>
            </a:r>
          </a:p>
          <a:p>
            <a:r>
              <a:rPr lang="en-US" sz="1800" dirty="0">
                <a:solidFill>
                  <a:srgbClr val="009999"/>
                </a:solidFill>
              </a:rPr>
              <a:t>                                       5. SOHAM BHATTACHARJEE</a:t>
            </a:r>
          </a:p>
          <a:p>
            <a:r>
              <a:rPr lang="en-US" sz="1800" dirty="0">
                <a:solidFill>
                  <a:srgbClr val="009999"/>
                </a:solidFill>
              </a:rPr>
              <a:t>DEPARTMENT:  COMPUTER SCIENCE AND ENGINEERING</a:t>
            </a:r>
          </a:p>
          <a:p>
            <a:r>
              <a:rPr lang="en-US" sz="1800" dirty="0">
                <a:solidFill>
                  <a:srgbClr val="009999"/>
                </a:solidFill>
              </a:rPr>
              <a:t>PAPER NAME:  PROJECT III</a:t>
            </a:r>
          </a:p>
          <a:p>
            <a:r>
              <a:rPr lang="en-US" sz="1800" dirty="0">
                <a:solidFill>
                  <a:srgbClr val="009999"/>
                </a:solidFill>
              </a:rPr>
              <a:t>PAPER CODE:  PROJ-CS881</a:t>
            </a:r>
            <a:r>
              <a:rPr lang="en-US" sz="1800" baseline="30000" dirty="0">
                <a:solidFill>
                  <a:srgbClr val="009999"/>
                </a:solidFill>
              </a:rPr>
              <a:t> </a:t>
            </a:r>
            <a:endParaRPr lang="en-US" sz="1800" dirty="0">
              <a:solidFill>
                <a:srgbClr val="009999"/>
              </a:solidFill>
            </a:endParaRPr>
          </a:p>
          <a:p>
            <a:endParaRPr lang="en-US" sz="2000" dirty="0">
              <a:solidFill>
                <a:srgbClr val="009999"/>
              </a:solidFill>
            </a:endParaRPr>
          </a:p>
          <a:p>
            <a:r>
              <a:rPr lang="en-US" sz="2000" dirty="0">
                <a:solidFill>
                  <a:srgbClr val="009999"/>
                </a:solidFill>
              </a:rPr>
              <a:t>                                       </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7BDC9-A2CE-DD0C-612A-359E2750E64F}"/>
              </a:ext>
            </a:extLst>
          </p:cNvPr>
          <p:cNvSpPr txBox="1"/>
          <p:nvPr/>
        </p:nvSpPr>
        <p:spPr>
          <a:xfrm>
            <a:off x="1557908" y="232739"/>
            <a:ext cx="8856984" cy="830997"/>
          </a:xfrm>
          <a:prstGeom prst="rect">
            <a:avLst/>
          </a:prstGeom>
          <a:noFill/>
        </p:spPr>
        <p:txBody>
          <a:bodyPr wrap="square" rtlCol="0">
            <a:spAutoFit/>
          </a:bodyPr>
          <a:lstStyle/>
          <a:p>
            <a:pPr algn="ctr"/>
            <a:r>
              <a:rPr lang="en-IN" sz="4800" b="1" i="0" dirty="0">
                <a:solidFill>
                  <a:schemeClr val="accent1">
                    <a:lumMod val="60000"/>
                    <a:lumOff val="40000"/>
                  </a:schemeClr>
                </a:solidFill>
                <a:effectLst/>
                <a:latin typeface="SimSun" panose="02010600030101010101" pitchFamily="2" charset="-122"/>
                <a:ea typeface="SimSun" panose="02010600030101010101" pitchFamily="2" charset="-122"/>
              </a:rPr>
              <a:t>Vigenère Cipher</a:t>
            </a:r>
            <a:endParaRPr lang="en-IN" sz="4800" dirty="0">
              <a:solidFill>
                <a:schemeClr val="accent1">
                  <a:lumMod val="60000"/>
                  <a:lumOff val="40000"/>
                </a:schemeClr>
              </a:solidFill>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8BFD4E4-DBFC-E93B-1B6A-D79B0BE6B0E1}"/>
              </a:ext>
            </a:extLst>
          </p:cNvPr>
          <p:cNvPicPr>
            <a:picLocks noChangeAspect="1"/>
          </p:cNvPicPr>
          <p:nvPr/>
        </p:nvPicPr>
        <p:blipFill>
          <a:blip r:embed="rId2"/>
          <a:stretch>
            <a:fillRect/>
          </a:stretch>
        </p:blipFill>
        <p:spPr>
          <a:xfrm>
            <a:off x="3142084" y="1340769"/>
            <a:ext cx="5400600" cy="4320480"/>
          </a:xfrm>
          <a:prstGeom prst="rect">
            <a:avLst/>
          </a:prstGeom>
        </p:spPr>
      </p:pic>
      <p:sp>
        <p:nvSpPr>
          <p:cNvPr id="5" name="TextBox 4">
            <a:extLst>
              <a:ext uri="{FF2B5EF4-FFF2-40B4-BE49-F238E27FC236}">
                <a16:creationId xmlns:a16="http://schemas.microsoft.com/office/drawing/2014/main" id="{6A4E5AF7-C8B5-66EA-5CDE-802E8CFB52A1}"/>
              </a:ext>
            </a:extLst>
          </p:cNvPr>
          <p:cNvSpPr txBox="1"/>
          <p:nvPr/>
        </p:nvSpPr>
        <p:spPr>
          <a:xfrm>
            <a:off x="2349996" y="6248414"/>
            <a:ext cx="7056784" cy="400110"/>
          </a:xfrm>
          <a:prstGeom prst="rect">
            <a:avLst/>
          </a:prstGeom>
          <a:noFill/>
        </p:spPr>
        <p:txBody>
          <a:bodyPr wrap="square" rtlCol="0">
            <a:spAutoFit/>
          </a:bodyPr>
          <a:lstStyle/>
          <a:p>
            <a:pPr algn="ctr"/>
            <a:r>
              <a:rPr lang="en-US" sz="2000" dirty="0">
                <a:solidFill>
                  <a:schemeClr val="bg2">
                    <a:lumMod val="60000"/>
                    <a:lumOff val="40000"/>
                  </a:schemeClr>
                </a:solidFill>
                <a:latin typeface="Lucida Grande"/>
              </a:rPr>
              <a:t>U</a:t>
            </a:r>
            <a:r>
              <a:rPr lang="en-US" sz="2000" b="0" i="0" dirty="0">
                <a:solidFill>
                  <a:schemeClr val="bg2">
                    <a:lumMod val="60000"/>
                    <a:lumOff val="40000"/>
                  </a:schemeClr>
                </a:solidFill>
                <a:effectLst/>
                <a:latin typeface="Lucida Grande"/>
              </a:rPr>
              <a:t>sed as a field cipher during the American Civil War</a:t>
            </a:r>
            <a:endParaRPr lang="en-IN" sz="2800" dirty="0">
              <a:solidFill>
                <a:schemeClr val="bg2">
                  <a:lumMod val="60000"/>
                  <a:lumOff val="40000"/>
                </a:schemeClr>
              </a:solidFill>
            </a:endParaRPr>
          </a:p>
        </p:txBody>
      </p:sp>
    </p:spTree>
    <p:extLst>
      <p:ext uri="{BB962C8B-B14F-4D97-AF65-F5344CB8AC3E}">
        <p14:creationId xmlns:p14="http://schemas.microsoft.com/office/powerpoint/2010/main" val="36083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BF333-0B56-8814-EB3E-7CA12927AF35}"/>
              </a:ext>
            </a:extLst>
          </p:cNvPr>
          <p:cNvSpPr txBox="1"/>
          <p:nvPr/>
        </p:nvSpPr>
        <p:spPr>
          <a:xfrm>
            <a:off x="1557908" y="764704"/>
            <a:ext cx="10297144" cy="3108543"/>
          </a:xfrm>
          <a:prstGeom prst="rect">
            <a:avLst/>
          </a:prstGeom>
          <a:noFill/>
        </p:spPr>
        <p:txBody>
          <a:bodyPr wrap="square" rtlCol="0">
            <a:spAutoFit/>
          </a:bodyPr>
          <a:lstStyle/>
          <a:p>
            <a:r>
              <a:rPr lang="en-US" sz="2800" b="0" i="0" dirty="0">
                <a:effectLst/>
                <a:latin typeface="Soleil"/>
              </a:rPr>
              <a:t>A Vigenère cipher is difficult to crack using brute-force because each letter in a message could be encoded as any of the </a:t>
            </a:r>
            <a:r>
              <a:rPr lang="en-US" sz="2800" b="0" i="0" dirty="0">
                <a:effectLst/>
                <a:latin typeface="KaTeX_Main"/>
              </a:rPr>
              <a:t>26</a:t>
            </a:r>
            <a:r>
              <a:rPr lang="en-US" sz="2800" b="0" i="0" dirty="0">
                <a:effectLst/>
                <a:latin typeface="Soleil"/>
              </a:rPr>
              <a:t> letters. Because the encoding of the message depends on the keyword used, a given message could be encoded in </a:t>
            </a:r>
            <a:r>
              <a:rPr lang="en-US" sz="2800" b="0" i="0" dirty="0">
                <a:effectLst/>
                <a:latin typeface="KaTeX_Main"/>
              </a:rPr>
              <a:t>26^</a:t>
            </a:r>
            <a:r>
              <a:rPr lang="en-US" sz="2800" b="0" i="1" dirty="0">
                <a:effectLst/>
                <a:latin typeface="KaTeX_Math"/>
              </a:rPr>
              <a:t>k</a:t>
            </a:r>
            <a:r>
              <a:rPr lang="en-US" sz="2800" b="0" i="0" dirty="0">
                <a:effectLst/>
                <a:latin typeface="Soleil"/>
              </a:rPr>
              <a:t> ways, where </a:t>
            </a:r>
            <a:r>
              <a:rPr lang="en-US" sz="2800" b="0" i="1" dirty="0">
                <a:effectLst/>
                <a:latin typeface="KaTeX_Math"/>
              </a:rPr>
              <a:t>k</a:t>
            </a:r>
            <a:r>
              <a:rPr lang="en-US" sz="2800" b="0" i="0" dirty="0">
                <a:effectLst/>
                <a:latin typeface="Soleil"/>
              </a:rPr>
              <a:t> is the length of the keyword. For example, if we only know that a message is encoded with a word of 7 letters, then it could be encoded in </a:t>
            </a:r>
            <a:r>
              <a:rPr lang="en-US" sz="2800" b="0" i="0" dirty="0">
                <a:effectLst/>
                <a:latin typeface="KaTeX_Main"/>
              </a:rPr>
              <a:t>26^7≈8</a:t>
            </a:r>
            <a:r>
              <a:rPr lang="en-US" sz="2800" b="0" i="0" dirty="0">
                <a:effectLst/>
                <a:latin typeface="Soleil"/>
              </a:rPr>
              <a:t> billion ways!</a:t>
            </a:r>
            <a:endParaRPr lang="en-IN" sz="2800" dirty="0"/>
          </a:p>
        </p:txBody>
      </p:sp>
    </p:spTree>
    <p:extLst>
      <p:ext uri="{BB962C8B-B14F-4D97-AF65-F5344CB8AC3E}">
        <p14:creationId xmlns:p14="http://schemas.microsoft.com/office/powerpoint/2010/main" val="13710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019E-DB48-5E43-3B65-6525A9B3A996}"/>
              </a:ext>
            </a:extLst>
          </p:cNvPr>
          <p:cNvPicPr>
            <a:picLocks noChangeAspect="1"/>
          </p:cNvPicPr>
          <p:nvPr/>
        </p:nvPicPr>
        <p:blipFill>
          <a:blip r:embed="rId2"/>
          <a:stretch>
            <a:fillRect/>
          </a:stretch>
        </p:blipFill>
        <p:spPr>
          <a:xfrm>
            <a:off x="1629916" y="188640"/>
            <a:ext cx="7920880" cy="3347074"/>
          </a:xfrm>
          <a:prstGeom prst="rect">
            <a:avLst/>
          </a:prstGeom>
        </p:spPr>
      </p:pic>
      <p:sp>
        <p:nvSpPr>
          <p:cNvPr id="4" name="TextBox 3">
            <a:extLst>
              <a:ext uri="{FF2B5EF4-FFF2-40B4-BE49-F238E27FC236}">
                <a16:creationId xmlns:a16="http://schemas.microsoft.com/office/drawing/2014/main" id="{3CA865D6-FA65-A116-0656-CC2D3A336D5C}"/>
              </a:ext>
            </a:extLst>
          </p:cNvPr>
          <p:cNvSpPr txBox="1"/>
          <p:nvPr/>
        </p:nvSpPr>
        <p:spPr>
          <a:xfrm>
            <a:off x="1629916" y="4797152"/>
            <a:ext cx="6696744" cy="1384995"/>
          </a:xfrm>
          <a:prstGeom prst="rect">
            <a:avLst/>
          </a:prstGeom>
          <a:noFill/>
        </p:spPr>
        <p:txBody>
          <a:bodyPr wrap="square" rtlCol="0">
            <a:spAutoFit/>
          </a:bodyPr>
          <a:lstStyle/>
          <a:p>
            <a:r>
              <a:rPr lang="en-IN" sz="2800" dirty="0"/>
              <a:t>m=length of key</a:t>
            </a:r>
            <a:endParaRPr lang="en-IN" sz="2800" baseline="-25000" dirty="0"/>
          </a:p>
          <a:p>
            <a:r>
              <a:rPr lang="en-IN" sz="2800" dirty="0"/>
              <a:t>P</a:t>
            </a:r>
            <a:r>
              <a:rPr lang="en-IN" sz="2800" baseline="-25000" dirty="0"/>
              <a:t>i</a:t>
            </a:r>
            <a:r>
              <a:rPr lang="en-IN" sz="2800" dirty="0"/>
              <a:t> = </a:t>
            </a:r>
            <a:r>
              <a:rPr lang="en-IN" sz="2800" dirty="0" err="1"/>
              <a:t>i</a:t>
            </a:r>
            <a:r>
              <a:rPr lang="en-IN" sz="2800" baseline="30000" dirty="0" err="1"/>
              <a:t>th</a:t>
            </a:r>
            <a:r>
              <a:rPr lang="en-IN" sz="2800" dirty="0"/>
              <a:t> character in Word</a:t>
            </a:r>
          </a:p>
          <a:p>
            <a:r>
              <a:rPr lang="en-IN" sz="2800" dirty="0"/>
              <a:t>C</a:t>
            </a:r>
            <a:r>
              <a:rPr lang="en-IN" sz="2800" baseline="-25000" dirty="0"/>
              <a:t>i</a:t>
            </a:r>
            <a:r>
              <a:rPr lang="en-IN" sz="2800" dirty="0"/>
              <a:t>=</a:t>
            </a:r>
            <a:r>
              <a:rPr lang="en-IN" sz="2800" dirty="0" err="1"/>
              <a:t>i</a:t>
            </a:r>
            <a:r>
              <a:rPr lang="en-IN" sz="2800" baseline="30000" dirty="0" err="1"/>
              <a:t>th</a:t>
            </a:r>
            <a:r>
              <a:rPr lang="en-IN" sz="2800" dirty="0"/>
              <a:t> character in Codeword</a:t>
            </a:r>
          </a:p>
        </p:txBody>
      </p:sp>
    </p:spTree>
    <p:extLst>
      <p:ext uri="{BB962C8B-B14F-4D97-AF65-F5344CB8AC3E}">
        <p14:creationId xmlns:p14="http://schemas.microsoft.com/office/powerpoint/2010/main" val="63484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9BCB-8FAF-8CA2-8E11-015491C90927}"/>
              </a:ext>
            </a:extLst>
          </p:cNvPr>
          <p:cNvSpPr>
            <a:spLocks noGrp="1"/>
          </p:cNvSpPr>
          <p:nvPr>
            <p:ph type="title"/>
          </p:nvPr>
        </p:nvSpPr>
        <p:spPr/>
        <p:txBody>
          <a:bodyPr>
            <a:normAutofit/>
          </a:bodyPr>
          <a:lstStyle/>
          <a:p>
            <a:pPr algn="ctr"/>
            <a:r>
              <a:rPr lang="en-IN" sz="4000" dirty="0">
                <a:solidFill>
                  <a:srgbClr val="33CCCC"/>
                </a:solidFill>
                <a:latin typeface="Amasis MT Pro Medium" panose="02040604050005020304" pitchFamily="18" charset="0"/>
              </a:rPr>
              <a:t>ZIGZAG SCANNING</a:t>
            </a:r>
          </a:p>
        </p:txBody>
      </p:sp>
      <p:sp>
        <p:nvSpPr>
          <p:cNvPr id="3" name="Content Placeholder 2">
            <a:extLst>
              <a:ext uri="{FF2B5EF4-FFF2-40B4-BE49-F238E27FC236}">
                <a16:creationId xmlns:a16="http://schemas.microsoft.com/office/drawing/2014/main" id="{5289FED4-16E4-E460-2015-5594DCE0A897}"/>
              </a:ext>
            </a:extLst>
          </p:cNvPr>
          <p:cNvSpPr>
            <a:spLocks noGrp="1"/>
          </p:cNvSpPr>
          <p:nvPr>
            <p:ph idx="1"/>
          </p:nvPr>
        </p:nvSpPr>
        <p:spPr/>
        <p:txBody>
          <a:bodyPr/>
          <a:lstStyle/>
          <a:p>
            <a:pPr marL="0" indent="0">
              <a:buNone/>
            </a:pPr>
            <a:r>
              <a:rPr lang="en-US" dirty="0"/>
              <a:t>For the purpose of more security we used Zigzag scanning method which is gained by Steganography technique. In this method the image pixels are used to hide the secret message by converting the secret message into bits. This Zigzag scanning uses patterns for hiding the secret message bits. This pattern will be only known to sender and receiver. By using this pattern, the receiver can retrieve his secret message.</a:t>
            </a:r>
            <a:endParaRPr lang="en-IN" dirty="0"/>
          </a:p>
        </p:txBody>
      </p:sp>
    </p:spTree>
    <p:extLst>
      <p:ext uri="{BB962C8B-B14F-4D97-AF65-F5344CB8AC3E}">
        <p14:creationId xmlns:p14="http://schemas.microsoft.com/office/powerpoint/2010/main" val="313308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B76F5-50D2-06C5-0AD0-01C515C13304}"/>
              </a:ext>
            </a:extLst>
          </p:cNvPr>
          <p:cNvPicPr>
            <a:picLocks noChangeAspect="1"/>
          </p:cNvPicPr>
          <p:nvPr/>
        </p:nvPicPr>
        <p:blipFill>
          <a:blip r:embed="rId2"/>
          <a:stretch>
            <a:fillRect/>
          </a:stretch>
        </p:blipFill>
        <p:spPr>
          <a:xfrm>
            <a:off x="2277988" y="1124744"/>
            <a:ext cx="7776863" cy="4098223"/>
          </a:xfrm>
          <a:prstGeom prst="rect">
            <a:avLst/>
          </a:prstGeom>
        </p:spPr>
      </p:pic>
      <p:sp>
        <p:nvSpPr>
          <p:cNvPr id="6" name="TextBox 5">
            <a:extLst>
              <a:ext uri="{FF2B5EF4-FFF2-40B4-BE49-F238E27FC236}">
                <a16:creationId xmlns:a16="http://schemas.microsoft.com/office/drawing/2014/main" id="{B12BF2D0-3A04-0EF3-3AB5-947349039566}"/>
              </a:ext>
            </a:extLst>
          </p:cNvPr>
          <p:cNvSpPr txBox="1"/>
          <p:nvPr/>
        </p:nvSpPr>
        <p:spPr>
          <a:xfrm>
            <a:off x="2277988" y="5805264"/>
            <a:ext cx="7848872" cy="523220"/>
          </a:xfrm>
          <a:prstGeom prst="rect">
            <a:avLst/>
          </a:prstGeom>
          <a:noFill/>
        </p:spPr>
        <p:txBody>
          <a:bodyPr wrap="square" rtlCol="0">
            <a:spAutoFit/>
          </a:bodyPr>
          <a:lstStyle/>
          <a:p>
            <a:pPr algn="ctr"/>
            <a:r>
              <a:rPr lang="en-IN" sz="2800" dirty="0"/>
              <a:t>Zig zag scanning</a:t>
            </a:r>
          </a:p>
        </p:txBody>
      </p:sp>
    </p:spTree>
    <p:extLst>
      <p:ext uri="{BB962C8B-B14F-4D97-AF65-F5344CB8AC3E}">
        <p14:creationId xmlns:p14="http://schemas.microsoft.com/office/powerpoint/2010/main" val="18884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087C3-1D14-DA47-C550-5417DA687317}"/>
              </a:ext>
            </a:extLst>
          </p:cNvPr>
          <p:cNvSpPr txBox="1"/>
          <p:nvPr/>
        </p:nvSpPr>
        <p:spPr>
          <a:xfrm>
            <a:off x="1701924" y="1628800"/>
            <a:ext cx="8784976" cy="4832092"/>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dirty="0">
                <a:latin typeface="Garamond" panose="02020404030301010803" pitchFamily="18" charset="0"/>
              </a:rPr>
              <a:t>Text in Image Steganography is the process of embedding text in images such that its existence cannot be detected by Human Visual System (HVS) and is known only to sender and receiver. </a:t>
            </a:r>
          </a:p>
          <a:p>
            <a:pPr marL="342900" indent="-342900" algn="just">
              <a:buFont typeface="Wingdings" panose="05000000000000000000" pitchFamily="2" charset="2"/>
              <a:buChar char="Ø"/>
            </a:pPr>
            <a:r>
              <a:rPr lang="en-US" sz="2800" dirty="0">
                <a:latin typeface="Garamond" panose="02020404030301010803" pitchFamily="18" charset="0"/>
              </a:rPr>
              <a:t>As a result , the text secret messages can easily be sent through a communicating medium without any fear of getting being accessed by any third party with malicious intent.</a:t>
            </a:r>
          </a:p>
          <a:p>
            <a:pPr marL="342900" indent="-342900" algn="just">
              <a:buFont typeface="Wingdings" panose="05000000000000000000" pitchFamily="2" charset="2"/>
              <a:buChar char="Ø"/>
            </a:pPr>
            <a:r>
              <a:rPr lang="en-US" sz="2800" dirty="0">
                <a:latin typeface="Garamond" panose="02020404030301010803" pitchFamily="18" charset="0"/>
              </a:rPr>
              <a:t>Text in image steganography can hence be implemented in transferring sensitive and confidential information.</a:t>
            </a:r>
          </a:p>
          <a:p>
            <a:pPr algn="just"/>
            <a:endParaRPr lang="en-US" sz="2800" i="0" dirty="0">
              <a:effectLst/>
              <a:latin typeface="Garamond" panose="02020404030301010803" pitchFamily="18" charset="0"/>
            </a:endParaRPr>
          </a:p>
        </p:txBody>
      </p:sp>
      <p:sp>
        <p:nvSpPr>
          <p:cNvPr id="3" name="TextBox 2">
            <a:extLst>
              <a:ext uri="{FF2B5EF4-FFF2-40B4-BE49-F238E27FC236}">
                <a16:creationId xmlns:a16="http://schemas.microsoft.com/office/drawing/2014/main" id="{CBA81B1B-9833-7406-AD5E-8B54BE53D636}"/>
              </a:ext>
            </a:extLst>
          </p:cNvPr>
          <p:cNvSpPr txBox="1"/>
          <p:nvPr/>
        </p:nvSpPr>
        <p:spPr>
          <a:xfrm>
            <a:off x="1413892" y="650980"/>
            <a:ext cx="10873207" cy="830997"/>
          </a:xfrm>
          <a:prstGeom prst="rect">
            <a:avLst/>
          </a:prstGeom>
          <a:noFill/>
        </p:spPr>
        <p:txBody>
          <a:bodyPr wrap="square" rtlCol="0">
            <a:spAutoFit/>
          </a:bodyPr>
          <a:lstStyle/>
          <a:p>
            <a:r>
              <a:rPr lang="en-IN" sz="4800" dirty="0">
                <a:solidFill>
                  <a:srgbClr val="006666"/>
                </a:solidFill>
                <a:latin typeface="Algerian" panose="04020705040A02060702" pitchFamily="82" charset="0"/>
              </a:rPr>
              <a:t>TEXT IN IMAGE STEGANOGRAPHY</a:t>
            </a:r>
          </a:p>
        </p:txBody>
      </p:sp>
    </p:spTree>
    <p:extLst>
      <p:ext uri="{BB962C8B-B14F-4D97-AF65-F5344CB8AC3E}">
        <p14:creationId xmlns:p14="http://schemas.microsoft.com/office/powerpoint/2010/main" val="1718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a:extLst>
              <a:ext uri="{FF2B5EF4-FFF2-40B4-BE49-F238E27FC236}">
                <a16:creationId xmlns:a16="http://schemas.microsoft.com/office/drawing/2014/main" id="{F4ECEC06-8277-7B54-91AF-6B83D97FF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88" y="1556792"/>
            <a:ext cx="5688632" cy="4464496"/>
          </a:xfrm>
          <a:prstGeom prst="rect">
            <a:avLst/>
          </a:prstGeom>
        </p:spPr>
      </p:pic>
      <p:sp>
        <p:nvSpPr>
          <p:cNvPr id="4" name="TextBox 3">
            <a:extLst>
              <a:ext uri="{FF2B5EF4-FFF2-40B4-BE49-F238E27FC236}">
                <a16:creationId xmlns:a16="http://schemas.microsoft.com/office/drawing/2014/main" id="{CEBE196A-E4F7-2034-AC42-411A2E1DE307}"/>
              </a:ext>
            </a:extLst>
          </p:cNvPr>
          <p:cNvSpPr txBox="1"/>
          <p:nvPr/>
        </p:nvSpPr>
        <p:spPr>
          <a:xfrm>
            <a:off x="1125860" y="1497716"/>
            <a:ext cx="4464496" cy="378565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rgbClr val="33CCCC"/>
                </a:solidFill>
              </a:rPr>
              <a:t>Image is used as cover object for secret text or messages</a:t>
            </a:r>
          </a:p>
          <a:p>
            <a:pPr marL="285750" indent="-285750">
              <a:buFont typeface="Wingdings" panose="05000000000000000000" pitchFamily="2" charset="2"/>
              <a:buChar char="Ø"/>
            </a:pPr>
            <a:r>
              <a:rPr lang="en-US" sz="2000" dirty="0">
                <a:solidFill>
                  <a:srgbClr val="33CCCC"/>
                </a:solidFill>
              </a:rPr>
              <a:t>Generally, the techniques in this method modify the image pixels for hiding secret information.</a:t>
            </a:r>
          </a:p>
          <a:p>
            <a:pPr marL="285750" indent="-285750">
              <a:buFont typeface="Wingdings" panose="05000000000000000000" pitchFamily="2" charset="2"/>
              <a:buChar char="Ø"/>
            </a:pPr>
            <a:r>
              <a:rPr lang="en-US" sz="2000" dirty="0">
                <a:solidFill>
                  <a:srgbClr val="33CCCC"/>
                </a:solidFill>
              </a:rPr>
              <a:t>Images are considered to be the best cover objects/carriers for hiding information because it contains large amount of redundant bits.</a:t>
            </a:r>
          </a:p>
          <a:p>
            <a:pPr marL="285750" indent="-285750">
              <a:buFont typeface="Wingdings" panose="05000000000000000000" pitchFamily="2" charset="2"/>
              <a:buChar char="Ø"/>
            </a:pPr>
            <a:r>
              <a:rPr lang="en-US" sz="2000" dirty="0">
                <a:solidFill>
                  <a:srgbClr val="33CCCC"/>
                </a:solidFill>
              </a:rPr>
              <a:t>Text steganography is preferable for simple communication where less memory is needed. </a:t>
            </a:r>
            <a:endParaRPr lang="en-IN" sz="2000" dirty="0">
              <a:solidFill>
                <a:srgbClr val="33CCCC"/>
              </a:solidFill>
            </a:endParaRPr>
          </a:p>
        </p:txBody>
      </p:sp>
      <p:sp>
        <p:nvSpPr>
          <p:cNvPr id="5" name="TextBox 4">
            <a:extLst>
              <a:ext uri="{FF2B5EF4-FFF2-40B4-BE49-F238E27FC236}">
                <a16:creationId xmlns:a16="http://schemas.microsoft.com/office/drawing/2014/main" id="{5D03A82E-FEC8-99D4-D09B-AA4B3F694101}"/>
              </a:ext>
            </a:extLst>
          </p:cNvPr>
          <p:cNvSpPr txBox="1"/>
          <p:nvPr/>
        </p:nvSpPr>
        <p:spPr>
          <a:xfrm>
            <a:off x="1341884" y="504800"/>
            <a:ext cx="6840760" cy="646331"/>
          </a:xfrm>
          <a:prstGeom prst="rect">
            <a:avLst/>
          </a:prstGeom>
          <a:noFill/>
        </p:spPr>
        <p:txBody>
          <a:bodyPr wrap="square" rtlCol="0">
            <a:spAutoFit/>
          </a:bodyPr>
          <a:lstStyle/>
          <a:p>
            <a:r>
              <a:rPr lang="en-IN" sz="3600" dirty="0">
                <a:solidFill>
                  <a:srgbClr val="008080"/>
                </a:solidFill>
              </a:rPr>
              <a:t>MECHANISM AND KEY FEATURES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30ABC00-8BD1-AF51-0003-3229D1382EDB}"/>
                  </a:ext>
                </a:extLst>
              </p14:cNvPr>
              <p14:cNvContentPartPr/>
              <p14:nvPr/>
            </p14:nvContentPartPr>
            <p14:xfrm>
              <a:off x="7769182" y="3422084"/>
              <a:ext cx="1703160" cy="923040"/>
            </p14:xfrm>
          </p:contentPart>
        </mc:Choice>
        <mc:Fallback xmlns="">
          <p:pic>
            <p:nvPicPr>
              <p:cNvPr id="2" name="Ink 1">
                <a:extLst>
                  <a:ext uri="{FF2B5EF4-FFF2-40B4-BE49-F238E27FC236}">
                    <a16:creationId xmlns:a16="http://schemas.microsoft.com/office/drawing/2014/main" id="{930ABC00-8BD1-AF51-0003-3229D1382EDB}"/>
                  </a:ext>
                </a:extLst>
              </p:cNvPr>
              <p:cNvPicPr/>
              <p:nvPr/>
            </p:nvPicPr>
            <p:blipFill>
              <a:blip r:embed="rId4"/>
              <a:stretch>
                <a:fillRect/>
              </a:stretch>
            </p:blipFill>
            <p:spPr>
              <a:xfrm>
                <a:off x="7706542" y="3359084"/>
                <a:ext cx="1828800" cy="1048680"/>
              </a:xfrm>
              <a:prstGeom prst="rect">
                <a:avLst/>
              </a:prstGeom>
            </p:spPr>
          </p:pic>
        </mc:Fallback>
      </mc:AlternateContent>
    </p:spTree>
    <p:extLst>
      <p:ext uri="{BB962C8B-B14F-4D97-AF65-F5344CB8AC3E}">
        <p14:creationId xmlns:p14="http://schemas.microsoft.com/office/powerpoint/2010/main" val="261517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95954" y="80962"/>
            <a:ext cx="10360501" cy="1223963"/>
          </a:xfrm>
        </p:spPr>
        <p:txBody>
          <a:bodyPr/>
          <a:lstStyle/>
          <a:p>
            <a:r>
              <a:rPr lang="en-US" dirty="0">
                <a:solidFill>
                  <a:srgbClr val="33CCCC"/>
                </a:solidFill>
              </a:rPr>
              <a:t>EXAMPLE OF TEXT IN IMAGE STEGANOGRAPHY</a:t>
            </a:r>
          </a:p>
        </p:txBody>
      </p:sp>
      <p:sp>
        <p:nvSpPr>
          <p:cNvPr id="8" name="Text Placeholder 7"/>
          <p:cNvSpPr>
            <a:spLocks noGrp="1"/>
          </p:cNvSpPr>
          <p:nvPr>
            <p:ph type="body" idx="1"/>
          </p:nvPr>
        </p:nvSpPr>
        <p:spPr>
          <a:xfrm>
            <a:off x="1395954" y="1304925"/>
            <a:ext cx="5082740" cy="914400"/>
          </a:xfrm>
        </p:spPr>
        <p:txBody>
          <a:bodyPr/>
          <a:lstStyle/>
          <a:p>
            <a:r>
              <a:rPr lang="en-US" u="sng" dirty="0">
                <a:solidFill>
                  <a:schemeClr val="tx1"/>
                </a:solidFill>
              </a:rPr>
              <a:t>SECRET MESSAGE</a:t>
            </a:r>
          </a:p>
        </p:txBody>
      </p:sp>
      <p:sp>
        <p:nvSpPr>
          <p:cNvPr id="9" name="Text Placeholder 8"/>
          <p:cNvSpPr>
            <a:spLocks noGrp="1"/>
          </p:cNvSpPr>
          <p:nvPr>
            <p:ph type="body" sz="quarter" idx="3"/>
          </p:nvPr>
        </p:nvSpPr>
        <p:spPr>
          <a:xfrm>
            <a:off x="6478694" y="1304925"/>
            <a:ext cx="5082740" cy="914400"/>
          </a:xfrm>
        </p:spPr>
        <p:txBody>
          <a:bodyPr/>
          <a:lstStyle/>
          <a:p>
            <a:r>
              <a:rPr lang="en-US" u="sng" dirty="0">
                <a:solidFill>
                  <a:schemeClr val="tx1"/>
                </a:solidFill>
              </a:rPr>
              <a:t>ENCRYPTED DATA</a:t>
            </a:r>
          </a:p>
        </p:txBody>
      </p:sp>
      <p:sp>
        <p:nvSpPr>
          <p:cNvPr id="12" name="Content Placeholder 11">
            <a:extLst>
              <a:ext uri="{FF2B5EF4-FFF2-40B4-BE49-F238E27FC236}">
                <a16:creationId xmlns:a16="http://schemas.microsoft.com/office/drawing/2014/main" id="{78A0A407-8C00-5C5B-57B7-316BCF7BFF2C}"/>
              </a:ext>
            </a:extLst>
          </p:cNvPr>
          <p:cNvSpPr>
            <a:spLocks noGrp="1" noChangeArrowheads="1"/>
          </p:cNvSpPr>
          <p:nvPr>
            <p:ph sz="half" idx="2"/>
          </p:nvPr>
        </p:nvSpPr>
        <p:spPr bwMode="auto">
          <a:xfrm>
            <a:off x="1395954" y="2437361"/>
            <a:ext cx="3114282" cy="19112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20000"/>
              </a:spcBef>
              <a:spcAft>
                <a:spcPct val="0"/>
              </a:spcAft>
              <a:defRPr sz="2400" b="1" kern="1200">
                <a:solidFill>
                  <a:srgbClr val="0000FF"/>
                </a:solidFill>
                <a:latin typeface="Arial" panose="020B0604020202020204" pitchFamily="34" charset="0"/>
                <a:ea typeface="+mn-ea"/>
                <a:cs typeface="+mn-cs"/>
              </a:defRPr>
            </a:lvl1pPr>
            <a:lvl2pPr marL="457200" algn="l" rtl="0" fontAlgn="base">
              <a:spcBef>
                <a:spcPct val="20000"/>
              </a:spcBef>
              <a:spcAft>
                <a:spcPct val="0"/>
              </a:spcAft>
              <a:defRPr sz="2400" b="1" kern="1200">
                <a:solidFill>
                  <a:srgbClr val="0000FF"/>
                </a:solidFill>
                <a:latin typeface="Arial" panose="020B0604020202020204" pitchFamily="34" charset="0"/>
                <a:ea typeface="+mn-ea"/>
                <a:cs typeface="+mn-cs"/>
              </a:defRPr>
            </a:lvl2pPr>
            <a:lvl3pPr marL="914400" algn="l" rtl="0" fontAlgn="base">
              <a:spcBef>
                <a:spcPct val="20000"/>
              </a:spcBef>
              <a:spcAft>
                <a:spcPct val="0"/>
              </a:spcAft>
              <a:defRPr sz="2400" b="1" kern="1200">
                <a:solidFill>
                  <a:srgbClr val="0000FF"/>
                </a:solidFill>
                <a:latin typeface="Arial" panose="020B0604020202020204" pitchFamily="34" charset="0"/>
                <a:ea typeface="+mn-ea"/>
                <a:cs typeface="+mn-cs"/>
              </a:defRPr>
            </a:lvl3pPr>
            <a:lvl4pPr marL="1371600" algn="l" rtl="0" fontAlgn="base">
              <a:spcBef>
                <a:spcPct val="20000"/>
              </a:spcBef>
              <a:spcAft>
                <a:spcPct val="0"/>
              </a:spcAft>
              <a:defRPr sz="2400" b="1" kern="1200">
                <a:solidFill>
                  <a:srgbClr val="0000FF"/>
                </a:solidFill>
                <a:latin typeface="Arial" panose="020B0604020202020204" pitchFamily="34" charset="0"/>
                <a:ea typeface="+mn-ea"/>
                <a:cs typeface="+mn-cs"/>
              </a:defRPr>
            </a:lvl4pPr>
            <a:lvl5pPr marL="1828800" algn="l" rtl="0" fontAlgn="base">
              <a:spcBef>
                <a:spcPct val="20000"/>
              </a:spcBef>
              <a:spcAft>
                <a:spcPct val="0"/>
              </a:spcAft>
              <a:defRPr sz="2400" b="1" kern="1200">
                <a:solidFill>
                  <a:srgbClr val="0000FF"/>
                </a:solidFill>
                <a:latin typeface="Arial" panose="020B0604020202020204" pitchFamily="34" charset="0"/>
                <a:ea typeface="+mn-ea"/>
                <a:cs typeface="+mn-cs"/>
              </a:defRPr>
            </a:lvl5pPr>
            <a:lvl6pPr marL="2286000" algn="l" defTabSz="914400" rtl="0" eaLnBrk="1" latinLnBrk="0" hangingPunct="1">
              <a:defRPr sz="2400" b="1" kern="1200">
                <a:solidFill>
                  <a:srgbClr val="0000FF"/>
                </a:solidFill>
                <a:latin typeface="Arial" panose="020B0604020202020204" pitchFamily="34" charset="0"/>
                <a:ea typeface="+mn-ea"/>
                <a:cs typeface="+mn-cs"/>
              </a:defRPr>
            </a:lvl6pPr>
            <a:lvl7pPr marL="2743200" algn="l" defTabSz="914400" rtl="0" eaLnBrk="1" latinLnBrk="0" hangingPunct="1">
              <a:defRPr sz="2400" b="1" kern="1200">
                <a:solidFill>
                  <a:srgbClr val="0000FF"/>
                </a:solidFill>
                <a:latin typeface="Arial" panose="020B0604020202020204" pitchFamily="34" charset="0"/>
                <a:ea typeface="+mn-ea"/>
                <a:cs typeface="+mn-cs"/>
              </a:defRPr>
            </a:lvl7pPr>
            <a:lvl8pPr marL="3200400" algn="l" defTabSz="914400" rtl="0" eaLnBrk="1" latinLnBrk="0" hangingPunct="1">
              <a:defRPr sz="2400" b="1" kern="1200">
                <a:solidFill>
                  <a:srgbClr val="0000FF"/>
                </a:solidFill>
                <a:latin typeface="Arial" panose="020B0604020202020204" pitchFamily="34" charset="0"/>
                <a:ea typeface="+mn-ea"/>
                <a:cs typeface="+mn-cs"/>
              </a:defRPr>
            </a:lvl8pPr>
            <a:lvl9pPr marL="3657600" algn="l" defTabSz="914400" rtl="0" eaLnBrk="1" latinLnBrk="0" hangingPunct="1">
              <a:defRPr sz="2400" b="1" kern="1200">
                <a:solidFill>
                  <a:srgbClr val="0000FF"/>
                </a:solidFill>
                <a:latin typeface="Arial" panose="020B0604020202020204" pitchFamily="34" charset="0"/>
                <a:ea typeface="+mn-ea"/>
                <a:cs typeface="+mn-cs"/>
              </a:defRPr>
            </a:lvl9pPr>
          </a:lstStyle>
          <a:p>
            <a:pPr marL="0" indent="0">
              <a:spcBef>
                <a:spcPct val="50000"/>
              </a:spcBef>
              <a:buNone/>
            </a:pPr>
            <a:r>
              <a:rPr lang="en-US" altLang="en-US" sz="1400" dirty="0">
                <a:solidFill>
                  <a:schemeClr val="tx1"/>
                </a:solidFill>
              </a:rPr>
              <a:t>Dear Susan:</a:t>
            </a:r>
          </a:p>
          <a:p>
            <a:pPr marL="0" indent="0">
              <a:spcBef>
                <a:spcPct val="50000"/>
              </a:spcBef>
              <a:buNone/>
            </a:pPr>
            <a:endParaRPr lang="en-US" altLang="en-US" sz="1400" dirty="0">
              <a:solidFill>
                <a:schemeClr val="tx1"/>
              </a:solidFill>
            </a:endParaRPr>
          </a:p>
          <a:p>
            <a:pPr marL="0" indent="0">
              <a:spcBef>
                <a:spcPct val="50000"/>
              </a:spcBef>
              <a:buNone/>
            </a:pPr>
            <a:r>
              <a:rPr lang="en-US" altLang="en-US" sz="1400" dirty="0">
                <a:solidFill>
                  <a:schemeClr val="tx1"/>
                </a:solidFill>
              </a:rPr>
              <a:t>	I can wait no longer I want to see you now please say that you will come.</a:t>
            </a:r>
          </a:p>
          <a:p>
            <a:pPr marL="0" indent="0">
              <a:spcBef>
                <a:spcPct val="50000"/>
              </a:spcBef>
              <a:buNone/>
            </a:pPr>
            <a:endParaRPr lang="en-US" altLang="en-US" sz="1400" dirty="0">
              <a:solidFill>
                <a:schemeClr val="tx1"/>
              </a:solidFill>
            </a:endParaRPr>
          </a:p>
          <a:p>
            <a:pPr marL="0" indent="0">
              <a:spcBef>
                <a:spcPct val="50000"/>
              </a:spcBef>
              <a:buNone/>
            </a:pPr>
            <a:r>
              <a:rPr lang="en-US" altLang="en-US" sz="1400" dirty="0">
                <a:solidFill>
                  <a:schemeClr val="tx1"/>
                </a:solidFill>
              </a:rPr>
              <a:t>San...</a:t>
            </a:r>
          </a:p>
        </p:txBody>
      </p:sp>
      <p:pic>
        <p:nvPicPr>
          <p:cNvPr id="14" name="Content Placeholder 13">
            <a:extLst>
              <a:ext uri="{FF2B5EF4-FFF2-40B4-BE49-F238E27FC236}">
                <a16:creationId xmlns:a16="http://schemas.microsoft.com/office/drawing/2014/main" id="{568CABD0-43E2-5DC3-38E7-121A327B0661}"/>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670476" y="2434927"/>
            <a:ext cx="2597834" cy="3033713"/>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7F55264D-C0D0-5FE3-F5A0-69762039BFBC}"/>
              </a:ext>
            </a:extLst>
          </p:cNvPr>
          <p:cNvSpPr/>
          <p:nvPr/>
        </p:nvSpPr>
        <p:spPr>
          <a:xfrm>
            <a:off x="5014292" y="3140968"/>
            <a:ext cx="129614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6" name="TextBox 15">
            <a:extLst>
              <a:ext uri="{FF2B5EF4-FFF2-40B4-BE49-F238E27FC236}">
                <a16:creationId xmlns:a16="http://schemas.microsoft.com/office/drawing/2014/main" id="{3715BA4B-A488-AA80-5AFA-264FDC145A2E}"/>
              </a:ext>
            </a:extLst>
          </p:cNvPr>
          <p:cNvSpPr txBox="1"/>
          <p:nvPr/>
        </p:nvSpPr>
        <p:spPr>
          <a:xfrm>
            <a:off x="1395954" y="4653136"/>
            <a:ext cx="3114282" cy="1077218"/>
          </a:xfrm>
          <a:prstGeom prst="rect">
            <a:avLst/>
          </a:prstGeom>
          <a:noFill/>
        </p:spPr>
        <p:txBody>
          <a:bodyPr wrap="square" rtlCol="0">
            <a:spAutoFit/>
          </a:bodyPr>
          <a:lstStyle/>
          <a:p>
            <a:r>
              <a:rPr lang="en-IN" sz="1600" b="1" u="sng" dirty="0">
                <a:solidFill>
                  <a:srgbClr val="33CCCC"/>
                </a:solidFill>
                <a:latin typeface="Garamond" panose="02020404030301010803" pitchFamily="18" charset="0"/>
              </a:rPr>
              <a:t>IMPLENTATION</a:t>
            </a:r>
            <a:r>
              <a:rPr lang="en-IN" sz="1600" dirty="0">
                <a:solidFill>
                  <a:srgbClr val="33CCCC"/>
                </a:solidFill>
                <a:latin typeface="Garamond" panose="02020404030301010803" pitchFamily="18" charset="0"/>
              </a:rPr>
              <a:t>- Here , a secret message in the form of a text is encrypted and stored in the form of an image.</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9876" y="692696"/>
            <a:ext cx="10657184" cy="634083"/>
          </a:xfrm>
        </p:spPr>
        <p:txBody>
          <a:bodyPr>
            <a:noAutofit/>
          </a:bodyPr>
          <a:lstStyle/>
          <a:p>
            <a:r>
              <a:rPr lang="en-US" sz="4800" dirty="0">
                <a:solidFill>
                  <a:srgbClr val="006666"/>
                </a:solidFill>
                <a:latin typeface="Algerian" panose="04020705040A02060702" pitchFamily="82" charset="0"/>
              </a:rPr>
              <a:t>IMAGE IN IMAGE STEGANOGRAPHY</a:t>
            </a:r>
          </a:p>
        </p:txBody>
      </p:sp>
      <p:sp>
        <p:nvSpPr>
          <p:cNvPr id="2" name="TextBox 1">
            <a:extLst>
              <a:ext uri="{FF2B5EF4-FFF2-40B4-BE49-F238E27FC236}">
                <a16:creationId xmlns:a16="http://schemas.microsoft.com/office/drawing/2014/main" id="{0B431040-2B76-4E7C-0279-3D68FEDA4195}"/>
              </a:ext>
            </a:extLst>
          </p:cNvPr>
          <p:cNvSpPr txBox="1"/>
          <p:nvPr/>
        </p:nvSpPr>
        <p:spPr>
          <a:xfrm>
            <a:off x="1269876" y="1412776"/>
            <a:ext cx="10225136" cy="4832092"/>
          </a:xfrm>
          <a:prstGeom prst="rect">
            <a:avLst/>
          </a:prstGeom>
          <a:noFill/>
        </p:spPr>
        <p:txBody>
          <a:bodyPr wrap="square" rtlCol="0">
            <a:spAutoFit/>
          </a:bodyPr>
          <a:lstStyle/>
          <a:p>
            <a:pPr algn="l" fontAlgn="base"/>
            <a:r>
              <a:rPr lang="en-US" sz="3200" b="0" i="0" u="sng" dirty="0">
                <a:solidFill>
                  <a:srgbClr val="33CCCC"/>
                </a:solidFill>
                <a:effectLst/>
                <a:latin typeface="Garamond" panose="02020404030301010803" pitchFamily="18" charset="0"/>
                <a:hlinkClick r:id="rId2">
                  <a:extLst>
                    <a:ext uri="{A12FA001-AC4F-418D-AE19-62706E023703}">
                      <ahyp:hlinkClr xmlns:ahyp="http://schemas.microsoft.com/office/drawing/2018/hyperlinkcolor" val="tx"/>
                    </a:ext>
                  </a:extLst>
                </a:hlinkClick>
              </a:rPr>
              <a:t>Image Steganography</a:t>
            </a:r>
            <a:r>
              <a:rPr lang="en-US" sz="3200" b="0" i="0" dirty="0">
                <a:solidFill>
                  <a:srgbClr val="33CCCC"/>
                </a:solidFill>
                <a:effectLst/>
                <a:latin typeface="Garamond" panose="02020404030301010803" pitchFamily="18" charset="0"/>
              </a:rPr>
              <a:t> is the process of hiding </a:t>
            </a:r>
            <a:r>
              <a:rPr lang="en-US" sz="3200" dirty="0">
                <a:solidFill>
                  <a:srgbClr val="33CCCC"/>
                </a:solidFill>
                <a:latin typeface="Garamond" panose="02020404030301010803" pitchFamily="18" charset="0"/>
              </a:rPr>
              <a:t>secret image</a:t>
            </a:r>
            <a:r>
              <a:rPr lang="en-US" sz="3200" b="0" i="0" dirty="0">
                <a:solidFill>
                  <a:srgbClr val="33CCCC"/>
                </a:solidFill>
                <a:effectLst/>
                <a:latin typeface="Garamond" panose="02020404030301010803" pitchFamily="18" charset="0"/>
              </a:rPr>
              <a:t> in some image. Here, we will hide one image inside another and convert it into another image and then extract back both the images from the previous image.</a:t>
            </a:r>
          </a:p>
          <a:p>
            <a:pPr algn="l" fontAlgn="base"/>
            <a:r>
              <a:rPr lang="en-US" sz="3200" b="0" i="0" dirty="0">
                <a:solidFill>
                  <a:srgbClr val="33CCCC"/>
                </a:solidFill>
                <a:effectLst/>
                <a:latin typeface="Garamond" panose="02020404030301010803" pitchFamily="18" charset="0"/>
              </a:rPr>
              <a:t>               The idea behind image-based Steganography is very simple. Images are composed of digital data (pixels), which describes what’s inside the picture, usually the colors of all the pixels, since we know every image is made up of pixels and every pixel contains 3-values (red, green, blue).</a:t>
            </a:r>
          </a:p>
          <a:p>
            <a:pPr algn="l" fontAlgn="base"/>
            <a:endParaRPr lang="en-US" sz="2000" b="1" i="0" dirty="0">
              <a:solidFill>
                <a:srgbClr val="33CCCC"/>
              </a:solidFill>
              <a:effectLst/>
              <a:latin typeface="Garamond" panose="02020404030301010803" pitchFamily="18" charset="0"/>
            </a:endParaRP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3154-918A-35E0-F1C7-42440E1CC5B5}"/>
              </a:ext>
            </a:extLst>
          </p:cNvPr>
          <p:cNvSpPr>
            <a:spLocks noGrp="1"/>
          </p:cNvSpPr>
          <p:nvPr>
            <p:ph type="title"/>
          </p:nvPr>
        </p:nvSpPr>
        <p:spPr>
          <a:xfrm>
            <a:off x="1053852" y="463513"/>
            <a:ext cx="2051091" cy="445864"/>
          </a:xfrm>
        </p:spPr>
        <p:txBody>
          <a:bodyPr>
            <a:normAutofit fontScale="90000"/>
          </a:bodyPr>
          <a:lstStyle/>
          <a:p>
            <a:r>
              <a:rPr lang="en-IN" u="sng" dirty="0">
                <a:solidFill>
                  <a:srgbClr val="33CCCC"/>
                </a:solidFill>
              </a:rPr>
              <a:t>EXAMPLE</a:t>
            </a:r>
            <a:endParaRPr lang="en-IN" sz="2700" dirty="0">
              <a:solidFill>
                <a:srgbClr val="33CCCC"/>
              </a:solidFill>
            </a:endParaRPr>
          </a:p>
        </p:txBody>
      </p:sp>
      <p:pic>
        <p:nvPicPr>
          <p:cNvPr id="1026" name="Picture 2" descr="Lightbox">
            <a:extLst>
              <a:ext uri="{FF2B5EF4-FFF2-40B4-BE49-F238E27FC236}">
                <a16:creationId xmlns:a16="http://schemas.microsoft.com/office/drawing/2014/main" id="{04B8DC89-20D4-9E7C-E7F9-2752342685D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60321" y="2804097"/>
            <a:ext cx="2282825" cy="17121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724F6CFD-E1DF-798A-4B46-F122F7298DF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28699" y="2816345"/>
            <a:ext cx="2282825" cy="1712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5171C2-4703-0380-1D17-3BE4B16CA43E}"/>
              </a:ext>
            </a:extLst>
          </p:cNvPr>
          <p:cNvSpPr txBox="1"/>
          <p:nvPr/>
        </p:nvSpPr>
        <p:spPr>
          <a:xfrm>
            <a:off x="1072209" y="4580692"/>
            <a:ext cx="2051091" cy="400110"/>
          </a:xfrm>
          <a:prstGeom prst="rect">
            <a:avLst/>
          </a:prstGeom>
          <a:noFill/>
        </p:spPr>
        <p:txBody>
          <a:bodyPr wrap="square" rtlCol="0">
            <a:spAutoFit/>
          </a:bodyPr>
          <a:lstStyle/>
          <a:p>
            <a:r>
              <a:rPr lang="en-IN" sz="2000" dirty="0"/>
              <a:t>IMAGE 1</a:t>
            </a:r>
          </a:p>
        </p:txBody>
      </p:sp>
      <p:sp>
        <p:nvSpPr>
          <p:cNvPr id="8" name="TextBox 7">
            <a:extLst>
              <a:ext uri="{FF2B5EF4-FFF2-40B4-BE49-F238E27FC236}">
                <a16:creationId xmlns:a16="http://schemas.microsoft.com/office/drawing/2014/main" id="{1CAC1F25-C29B-C735-9BE9-1E87B4D8D9EB}"/>
              </a:ext>
            </a:extLst>
          </p:cNvPr>
          <p:cNvSpPr txBox="1"/>
          <p:nvPr/>
        </p:nvSpPr>
        <p:spPr>
          <a:xfrm>
            <a:off x="1141493" y="1209397"/>
            <a:ext cx="1208504" cy="523220"/>
          </a:xfrm>
          <a:prstGeom prst="rect">
            <a:avLst/>
          </a:prstGeom>
          <a:noFill/>
        </p:spPr>
        <p:txBody>
          <a:bodyPr wrap="square" rtlCol="0">
            <a:spAutoFit/>
          </a:bodyPr>
          <a:lstStyle/>
          <a:p>
            <a:r>
              <a:rPr lang="en-IN" sz="2800" u="sng" dirty="0">
                <a:solidFill>
                  <a:srgbClr val="008080"/>
                </a:solidFill>
              </a:rPr>
              <a:t>INPUT-</a:t>
            </a:r>
          </a:p>
        </p:txBody>
      </p:sp>
      <p:sp>
        <p:nvSpPr>
          <p:cNvPr id="11" name="TextBox 10">
            <a:extLst>
              <a:ext uri="{FF2B5EF4-FFF2-40B4-BE49-F238E27FC236}">
                <a16:creationId xmlns:a16="http://schemas.microsoft.com/office/drawing/2014/main" id="{1B649C70-CEFE-A347-0A5B-3BB1EA3AA1BA}"/>
              </a:ext>
            </a:extLst>
          </p:cNvPr>
          <p:cNvSpPr txBox="1"/>
          <p:nvPr/>
        </p:nvSpPr>
        <p:spPr>
          <a:xfrm>
            <a:off x="3726232" y="4580692"/>
            <a:ext cx="1410411" cy="400110"/>
          </a:xfrm>
          <a:prstGeom prst="rect">
            <a:avLst/>
          </a:prstGeom>
          <a:noFill/>
        </p:spPr>
        <p:txBody>
          <a:bodyPr wrap="square" rtlCol="0">
            <a:spAutoFit/>
          </a:bodyPr>
          <a:lstStyle/>
          <a:p>
            <a:r>
              <a:rPr lang="en-IN" sz="2000" dirty="0"/>
              <a:t>IMAGE 2</a:t>
            </a:r>
          </a:p>
        </p:txBody>
      </p:sp>
      <p:cxnSp>
        <p:nvCxnSpPr>
          <p:cNvPr id="13" name="Straight Connector 12">
            <a:extLst>
              <a:ext uri="{FF2B5EF4-FFF2-40B4-BE49-F238E27FC236}">
                <a16:creationId xmlns:a16="http://schemas.microsoft.com/office/drawing/2014/main" id="{EFA567BD-A9D6-71C6-51C2-3CC2C321F355}"/>
              </a:ext>
            </a:extLst>
          </p:cNvPr>
          <p:cNvCxnSpPr>
            <a:cxnSpLocks/>
          </p:cNvCxnSpPr>
          <p:nvPr/>
        </p:nvCxnSpPr>
        <p:spPr>
          <a:xfrm>
            <a:off x="6238428" y="1052736"/>
            <a:ext cx="35411" cy="54726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24CB271A-3325-F8C9-C3F6-D1A0628244FE}"/>
              </a:ext>
            </a:extLst>
          </p:cNvPr>
          <p:cNvSpPr txBox="1"/>
          <p:nvPr/>
        </p:nvSpPr>
        <p:spPr>
          <a:xfrm>
            <a:off x="6492078" y="947787"/>
            <a:ext cx="1664762" cy="523220"/>
          </a:xfrm>
          <a:prstGeom prst="rect">
            <a:avLst/>
          </a:prstGeom>
          <a:noFill/>
        </p:spPr>
        <p:txBody>
          <a:bodyPr wrap="square" rtlCol="0">
            <a:spAutoFit/>
          </a:bodyPr>
          <a:lstStyle/>
          <a:p>
            <a:r>
              <a:rPr lang="en-IN" sz="2800" u="sng" dirty="0">
                <a:solidFill>
                  <a:srgbClr val="009999"/>
                </a:solidFill>
              </a:rPr>
              <a:t>OUTPUT -</a:t>
            </a:r>
          </a:p>
        </p:txBody>
      </p:sp>
      <p:sp>
        <p:nvSpPr>
          <p:cNvPr id="16" name="TextBox 15">
            <a:extLst>
              <a:ext uri="{FF2B5EF4-FFF2-40B4-BE49-F238E27FC236}">
                <a16:creationId xmlns:a16="http://schemas.microsoft.com/office/drawing/2014/main" id="{865A41BA-C48C-9328-6516-266EB801E6ED}"/>
              </a:ext>
            </a:extLst>
          </p:cNvPr>
          <p:cNvSpPr txBox="1"/>
          <p:nvPr/>
        </p:nvSpPr>
        <p:spPr>
          <a:xfrm>
            <a:off x="8156840" y="1044556"/>
            <a:ext cx="2263315" cy="400110"/>
          </a:xfrm>
          <a:prstGeom prst="rect">
            <a:avLst/>
          </a:prstGeom>
          <a:noFill/>
        </p:spPr>
        <p:txBody>
          <a:bodyPr wrap="square" rtlCol="0">
            <a:spAutoFit/>
          </a:bodyPr>
          <a:lstStyle/>
          <a:p>
            <a:r>
              <a:rPr lang="en-IN" sz="2000" dirty="0"/>
              <a:t>1. After encryption</a:t>
            </a:r>
          </a:p>
        </p:txBody>
      </p:sp>
      <p:pic>
        <p:nvPicPr>
          <p:cNvPr id="17" name="Picture 2" descr="Lightbox">
            <a:extLst>
              <a:ext uri="{FF2B5EF4-FFF2-40B4-BE49-F238E27FC236}">
                <a16:creationId xmlns:a16="http://schemas.microsoft.com/office/drawing/2014/main" id="{79B537EC-A0A8-C32B-0165-B6016DFD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649" y="1541435"/>
            <a:ext cx="2452216" cy="183916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07D91AB-5CA3-7413-D275-FCD62FF7611B}"/>
              </a:ext>
            </a:extLst>
          </p:cNvPr>
          <p:cNvCxnSpPr/>
          <p:nvPr/>
        </p:nvCxnSpPr>
        <p:spPr>
          <a:xfrm>
            <a:off x="6273839" y="3619800"/>
            <a:ext cx="5437197" cy="807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938C20BA-BC24-56CF-448C-E4CF559BFCFB}"/>
              </a:ext>
            </a:extLst>
          </p:cNvPr>
          <p:cNvSpPr txBox="1"/>
          <p:nvPr/>
        </p:nvSpPr>
        <p:spPr>
          <a:xfrm>
            <a:off x="8164042" y="3797745"/>
            <a:ext cx="2842694" cy="400110"/>
          </a:xfrm>
          <a:prstGeom prst="rect">
            <a:avLst/>
          </a:prstGeom>
          <a:noFill/>
        </p:spPr>
        <p:txBody>
          <a:bodyPr wrap="square" rtlCol="0">
            <a:spAutoFit/>
          </a:bodyPr>
          <a:lstStyle/>
          <a:p>
            <a:r>
              <a:rPr lang="en-IN" sz="2000" dirty="0"/>
              <a:t>2. After Decryption</a:t>
            </a:r>
          </a:p>
        </p:txBody>
      </p:sp>
      <p:pic>
        <p:nvPicPr>
          <p:cNvPr id="22" name="Picture 2" descr="Lightbox">
            <a:extLst>
              <a:ext uri="{FF2B5EF4-FFF2-40B4-BE49-F238E27FC236}">
                <a16:creationId xmlns:a16="http://schemas.microsoft.com/office/drawing/2014/main" id="{3EDB5621-3086-E9E6-ECD9-88F678AE4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468" y="4356589"/>
            <a:ext cx="2282825" cy="17121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ightbox">
            <a:extLst>
              <a:ext uri="{FF2B5EF4-FFF2-40B4-BE49-F238E27FC236}">
                <a16:creationId xmlns:a16="http://schemas.microsoft.com/office/drawing/2014/main" id="{EBBE4BA6-4AA6-4245-354E-9DFBFA150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24" y="4378900"/>
            <a:ext cx="2282825" cy="17121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77E08CF-A7A6-4256-E8E7-E760714524E9}"/>
              </a:ext>
            </a:extLst>
          </p:cNvPr>
          <p:cNvSpPr txBox="1"/>
          <p:nvPr/>
        </p:nvSpPr>
        <p:spPr>
          <a:xfrm>
            <a:off x="6563074" y="6091019"/>
            <a:ext cx="2051091" cy="400110"/>
          </a:xfrm>
          <a:prstGeom prst="rect">
            <a:avLst/>
          </a:prstGeom>
          <a:noFill/>
        </p:spPr>
        <p:txBody>
          <a:bodyPr wrap="square" rtlCol="0">
            <a:spAutoFit/>
          </a:bodyPr>
          <a:lstStyle/>
          <a:p>
            <a:r>
              <a:rPr lang="en-IN" sz="2000" dirty="0"/>
              <a:t>IMAGE 1</a:t>
            </a:r>
          </a:p>
        </p:txBody>
      </p:sp>
      <p:sp>
        <p:nvSpPr>
          <p:cNvPr id="25" name="TextBox 24">
            <a:extLst>
              <a:ext uri="{FF2B5EF4-FFF2-40B4-BE49-F238E27FC236}">
                <a16:creationId xmlns:a16="http://schemas.microsoft.com/office/drawing/2014/main" id="{BEBA3C66-1B10-4CDA-122C-8FB797B6363A}"/>
              </a:ext>
            </a:extLst>
          </p:cNvPr>
          <p:cNvSpPr txBox="1"/>
          <p:nvPr/>
        </p:nvSpPr>
        <p:spPr>
          <a:xfrm>
            <a:off x="9409218" y="6125234"/>
            <a:ext cx="1410411" cy="400110"/>
          </a:xfrm>
          <a:prstGeom prst="rect">
            <a:avLst/>
          </a:prstGeom>
          <a:noFill/>
        </p:spPr>
        <p:txBody>
          <a:bodyPr wrap="square" rtlCol="0">
            <a:spAutoFit/>
          </a:bodyPr>
          <a:lstStyle/>
          <a:p>
            <a:r>
              <a:rPr lang="en-IN" sz="2000" dirty="0"/>
              <a:t>IMAGE 2</a:t>
            </a:r>
          </a:p>
        </p:txBody>
      </p:sp>
      <p:sp>
        <p:nvSpPr>
          <p:cNvPr id="26" name="TextBox 25">
            <a:extLst>
              <a:ext uri="{FF2B5EF4-FFF2-40B4-BE49-F238E27FC236}">
                <a16:creationId xmlns:a16="http://schemas.microsoft.com/office/drawing/2014/main" id="{0965E57D-EEAA-4886-60BF-99E439538B75}"/>
              </a:ext>
            </a:extLst>
          </p:cNvPr>
          <p:cNvSpPr txBox="1"/>
          <p:nvPr/>
        </p:nvSpPr>
        <p:spPr>
          <a:xfrm>
            <a:off x="2404139" y="1299967"/>
            <a:ext cx="3562600" cy="1323439"/>
          </a:xfrm>
          <a:prstGeom prst="rect">
            <a:avLst/>
          </a:prstGeom>
          <a:noFill/>
        </p:spPr>
        <p:txBody>
          <a:bodyPr wrap="square" rtlCol="0">
            <a:spAutoFit/>
          </a:bodyPr>
          <a:lstStyle/>
          <a:p>
            <a:r>
              <a:rPr lang="en-IN" sz="1600" dirty="0">
                <a:solidFill>
                  <a:srgbClr val="33CCCC"/>
                </a:solidFill>
              </a:rPr>
              <a:t>An algorithm is to be written for encrypting/hiding IMAGE 1 in IMAGE 2 and finding out the OUTPUT for both </a:t>
            </a:r>
          </a:p>
          <a:p>
            <a:r>
              <a:rPr lang="en-IN" sz="1600" dirty="0">
                <a:solidFill>
                  <a:srgbClr val="33CCCC"/>
                </a:solidFill>
              </a:rPr>
              <a:t>1.After encryption</a:t>
            </a:r>
          </a:p>
          <a:p>
            <a:r>
              <a:rPr lang="en-IN" sz="1600" dirty="0">
                <a:solidFill>
                  <a:srgbClr val="33CCCC"/>
                </a:solidFill>
              </a:rPr>
              <a:t>2.After decryption</a:t>
            </a:r>
          </a:p>
        </p:txBody>
      </p:sp>
    </p:spTree>
    <p:extLst>
      <p:ext uri="{BB962C8B-B14F-4D97-AF65-F5344CB8AC3E}">
        <p14:creationId xmlns:p14="http://schemas.microsoft.com/office/powerpoint/2010/main" val="37985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E2E455-AC18-9B60-0CEC-163F341AD086}"/>
              </a:ext>
            </a:extLst>
          </p:cNvPr>
          <p:cNvSpPr txBox="1"/>
          <p:nvPr/>
        </p:nvSpPr>
        <p:spPr>
          <a:xfrm>
            <a:off x="1197868" y="1988840"/>
            <a:ext cx="9001000" cy="3197542"/>
          </a:xfrm>
          <a:prstGeom prst="rect">
            <a:avLst/>
          </a:prstGeom>
          <a:noFill/>
        </p:spPr>
        <p:txBody>
          <a:bodyPr wrap="square" rtlCol="0">
            <a:spAutoFit/>
          </a:bodyPr>
          <a:lstStyle/>
          <a:p>
            <a:pPr marL="609600" indent="-609600">
              <a:lnSpc>
                <a:spcPct val="90000"/>
              </a:lnSpc>
            </a:pPr>
            <a:r>
              <a:rPr lang="en-US" sz="3200" b="0" i="0" dirty="0">
                <a:solidFill>
                  <a:schemeClr val="tx1">
                    <a:lumMod val="95000"/>
                  </a:schemeClr>
                </a:solidFill>
                <a:effectLst/>
                <a:latin typeface="MuseoSans"/>
              </a:rPr>
              <a:t>         Steganography is the practice of concealing information within another message or physical object to avoid detection. Steganography can be used to hide virtually any type of digital content, including text, image, video, or audio content. That hidden data is then extracted at its destination.</a:t>
            </a:r>
            <a:endParaRPr lang="en-US" altLang="en-US" sz="3600" dirty="0">
              <a:solidFill>
                <a:schemeClr val="tx1">
                  <a:lumMod val="95000"/>
                </a:schemeClr>
              </a:solidFill>
              <a:latin typeface="Garamond" panose="02020404030301010803"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8582CB-BA0D-A8EF-042C-F41E35389D26}"/>
              </a:ext>
            </a:extLst>
          </p:cNvPr>
          <p:cNvSpPr txBox="1"/>
          <p:nvPr/>
        </p:nvSpPr>
        <p:spPr>
          <a:xfrm>
            <a:off x="1845940" y="548680"/>
            <a:ext cx="8208912" cy="707886"/>
          </a:xfrm>
          <a:prstGeom prst="rect">
            <a:avLst/>
          </a:prstGeom>
          <a:noFill/>
        </p:spPr>
        <p:txBody>
          <a:bodyPr wrap="square" rtlCol="0">
            <a:spAutoFit/>
          </a:bodyPr>
          <a:lstStyle/>
          <a:p>
            <a:r>
              <a:rPr lang="en-US" sz="4000" dirty="0">
                <a:solidFill>
                  <a:srgbClr val="009999"/>
                </a:solidFill>
                <a:latin typeface="Amasis MT Pro Medium" panose="020B0604020202020204" pitchFamily="18" charset="0"/>
              </a:rPr>
              <a:t>WHAT IS STEGANOGRAPHY?</a:t>
            </a:r>
            <a:endParaRPr lang="en-IN" sz="4000" dirty="0">
              <a:solidFill>
                <a:srgbClr val="009999"/>
              </a:solidFill>
              <a:latin typeface="Amasis MT Pro Medium" panose="020B0604020202020204" pitchFamily="18" charset="0"/>
            </a:endParaRPr>
          </a:p>
        </p:txBody>
      </p:sp>
    </p:spTree>
    <p:extLst>
      <p:ext uri="{BB962C8B-B14F-4D97-AF65-F5344CB8AC3E}">
        <p14:creationId xmlns:p14="http://schemas.microsoft.com/office/powerpoint/2010/main" val="81580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FAE00-8A7C-DD2C-9A5E-550E93CA58EF}"/>
              </a:ext>
            </a:extLst>
          </p:cNvPr>
          <p:cNvSpPr txBox="1"/>
          <p:nvPr/>
        </p:nvSpPr>
        <p:spPr>
          <a:xfrm>
            <a:off x="1197868" y="1772816"/>
            <a:ext cx="4968552"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b="0" i="0" dirty="0">
                <a:solidFill>
                  <a:srgbClr val="33CCCC"/>
                </a:solidFill>
                <a:effectLst/>
                <a:latin typeface="Garamond" panose="02020404030301010803" pitchFamily="18" charset="0"/>
              </a:rPr>
              <a:t>Image steganography is performed for images and the concerning data is also decrypted to retrieve the message image.</a:t>
            </a:r>
          </a:p>
          <a:p>
            <a:pPr marL="342900" indent="-342900">
              <a:buFont typeface="Wingdings" panose="05000000000000000000" pitchFamily="2" charset="2"/>
              <a:buChar char="Ø"/>
            </a:pPr>
            <a:r>
              <a:rPr lang="en-US" sz="2000" dirty="0">
                <a:solidFill>
                  <a:srgbClr val="33CCCC"/>
                </a:solidFill>
                <a:latin typeface="Garamond" panose="02020404030301010803" pitchFamily="18" charset="0"/>
              </a:rPr>
              <a:t>T</a:t>
            </a:r>
            <a:r>
              <a:rPr lang="en-US" sz="2000" b="0" dirty="0">
                <a:solidFill>
                  <a:srgbClr val="33CCCC"/>
                </a:solidFill>
                <a:effectLst/>
                <a:latin typeface="Garamond" panose="02020404030301010803" pitchFamily="18" charset="0"/>
              </a:rPr>
              <a:t>he intended secret message does not attract attention to itself as an object of scrutiny. Plainly visible encrypted messages, no matter how unbreakable they are, arouse interest and may in themselves be incriminating in countries in which </a:t>
            </a:r>
            <a:r>
              <a:rPr lang="en-US" sz="2000" b="0" u="sng" dirty="0">
                <a:solidFill>
                  <a:srgbClr val="33CCCC"/>
                </a:solidFill>
                <a:effectLst/>
                <a:latin typeface="Garamond" panose="02020404030301010803" pitchFamily="18" charset="0"/>
                <a:hlinkClick r:id="rId2">
                  <a:extLst>
                    <a:ext uri="{A12FA001-AC4F-418D-AE19-62706E023703}">
                      <ahyp:hlinkClr xmlns:ahyp="http://schemas.microsoft.com/office/drawing/2018/hyperlinkcolor" val="tx"/>
                    </a:ext>
                  </a:extLst>
                </a:hlinkClick>
              </a:rPr>
              <a:t>encryption</a:t>
            </a:r>
            <a:r>
              <a:rPr lang="en-US" sz="2000" b="0" dirty="0">
                <a:solidFill>
                  <a:srgbClr val="33CCCC"/>
                </a:solidFill>
                <a:effectLst/>
                <a:latin typeface="Garamond" panose="02020404030301010803" pitchFamily="18" charset="0"/>
              </a:rPr>
              <a:t> is illegal.</a:t>
            </a:r>
          </a:p>
          <a:p>
            <a:pPr marL="342900" indent="-342900">
              <a:buFont typeface="Wingdings" panose="05000000000000000000" pitchFamily="2" charset="2"/>
              <a:buChar char="Ø"/>
            </a:pPr>
            <a:r>
              <a:rPr lang="en-IN" sz="2000" b="0" i="0" dirty="0">
                <a:solidFill>
                  <a:srgbClr val="33CCCC"/>
                </a:solidFill>
                <a:effectLst/>
                <a:latin typeface="Garamond" panose="02020404030301010803" pitchFamily="18" charset="0"/>
              </a:rPr>
              <a:t>Image to </a:t>
            </a:r>
            <a:r>
              <a:rPr lang="en-IN" sz="2000" dirty="0">
                <a:solidFill>
                  <a:srgbClr val="33CCCC"/>
                </a:solidFill>
                <a:latin typeface="Garamond" panose="02020404030301010803" pitchFamily="18" charset="0"/>
              </a:rPr>
              <a:t>image </a:t>
            </a:r>
            <a:r>
              <a:rPr lang="en-IN" sz="2000" b="0" i="0" dirty="0">
                <a:solidFill>
                  <a:srgbClr val="33CCCC"/>
                </a:solidFill>
                <a:effectLst/>
                <a:latin typeface="Garamond" panose="02020404030301010803" pitchFamily="18" charset="0"/>
              </a:rPr>
              <a:t>steganography is more discreet </a:t>
            </a:r>
            <a:r>
              <a:rPr lang="en-US" sz="2000" b="0" i="0" dirty="0">
                <a:solidFill>
                  <a:srgbClr val="33CCCC"/>
                </a:solidFill>
                <a:effectLst/>
                <a:latin typeface="Garamond" panose="02020404030301010803" pitchFamily="18" charset="0"/>
              </a:rPr>
              <a:t>when we want to send a secret information. On the other hand, the hidden message is easier to extract.</a:t>
            </a:r>
            <a:endParaRPr lang="en-IN" sz="2800" dirty="0">
              <a:solidFill>
                <a:srgbClr val="33CCCC"/>
              </a:solidFill>
              <a:latin typeface="Garamond" panose="02020404030301010803" pitchFamily="18" charset="0"/>
            </a:endParaRPr>
          </a:p>
        </p:txBody>
      </p:sp>
      <p:pic>
        <p:nvPicPr>
          <p:cNvPr id="7" name="Picture 6" descr="Diagram">
            <a:extLst>
              <a:ext uri="{FF2B5EF4-FFF2-40B4-BE49-F238E27FC236}">
                <a16:creationId xmlns:a16="http://schemas.microsoft.com/office/drawing/2014/main" id="{A8C57DC7-A5C0-4FA0-0C69-06FE8CE4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460" y="1885434"/>
            <a:ext cx="5134170" cy="4109748"/>
          </a:xfrm>
          <a:prstGeom prst="rect">
            <a:avLst/>
          </a:prstGeom>
        </p:spPr>
      </p:pic>
      <p:sp>
        <p:nvSpPr>
          <p:cNvPr id="8" name="TextBox 7">
            <a:extLst>
              <a:ext uri="{FF2B5EF4-FFF2-40B4-BE49-F238E27FC236}">
                <a16:creationId xmlns:a16="http://schemas.microsoft.com/office/drawing/2014/main" id="{CA9E4B9C-3275-C343-A4EF-BEC24B6FFDCB}"/>
              </a:ext>
            </a:extLst>
          </p:cNvPr>
          <p:cNvSpPr txBox="1"/>
          <p:nvPr/>
        </p:nvSpPr>
        <p:spPr>
          <a:xfrm>
            <a:off x="1485900" y="862818"/>
            <a:ext cx="8496944" cy="646331"/>
          </a:xfrm>
          <a:prstGeom prst="rect">
            <a:avLst/>
          </a:prstGeom>
          <a:noFill/>
        </p:spPr>
        <p:txBody>
          <a:bodyPr wrap="square" rtlCol="0">
            <a:spAutoFit/>
          </a:bodyPr>
          <a:lstStyle/>
          <a:p>
            <a:r>
              <a:rPr lang="en-IN" sz="3600" dirty="0">
                <a:solidFill>
                  <a:srgbClr val="006666"/>
                </a:solidFill>
                <a:latin typeface="Amasis MT Pro Medium" panose="02040604050005020304" pitchFamily="18" charset="0"/>
              </a:rPr>
              <a:t>MECHANISM AND  KEY FEATURES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2C8A65-802E-8474-6375-728EE08F2C03}"/>
                  </a:ext>
                </a:extLst>
              </p14:cNvPr>
              <p14:cNvContentPartPr/>
              <p14:nvPr/>
            </p14:nvContentPartPr>
            <p14:xfrm>
              <a:off x="8544982" y="4029764"/>
              <a:ext cx="360" cy="360"/>
            </p14:xfrm>
          </p:contentPart>
        </mc:Choice>
        <mc:Fallback xmlns="">
          <p:pic>
            <p:nvPicPr>
              <p:cNvPr id="3" name="Ink 2">
                <a:extLst>
                  <a:ext uri="{FF2B5EF4-FFF2-40B4-BE49-F238E27FC236}">
                    <a16:creationId xmlns:a16="http://schemas.microsoft.com/office/drawing/2014/main" id="{D62C8A65-802E-8474-6375-728EE08F2C03}"/>
                  </a:ext>
                </a:extLst>
              </p:cNvPr>
              <p:cNvPicPr/>
              <p:nvPr/>
            </p:nvPicPr>
            <p:blipFill>
              <a:blip r:embed="rId5"/>
              <a:stretch>
                <a:fillRect/>
              </a:stretch>
            </p:blipFill>
            <p:spPr>
              <a:xfrm>
                <a:off x="8482342" y="39667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4F35CDF-4F8F-C812-C37F-10B43C9035DE}"/>
                  </a:ext>
                </a:extLst>
              </p14:cNvPr>
              <p14:cNvContentPartPr/>
              <p14:nvPr/>
            </p14:nvContentPartPr>
            <p14:xfrm>
              <a:off x="8327182" y="3819884"/>
              <a:ext cx="953280" cy="706320"/>
            </p14:xfrm>
          </p:contentPart>
        </mc:Choice>
        <mc:Fallback xmlns="">
          <p:pic>
            <p:nvPicPr>
              <p:cNvPr id="4" name="Ink 3">
                <a:extLst>
                  <a:ext uri="{FF2B5EF4-FFF2-40B4-BE49-F238E27FC236}">
                    <a16:creationId xmlns:a16="http://schemas.microsoft.com/office/drawing/2014/main" id="{04F35CDF-4F8F-C812-C37F-10B43C9035DE}"/>
                  </a:ext>
                </a:extLst>
              </p:cNvPr>
              <p:cNvPicPr/>
              <p:nvPr/>
            </p:nvPicPr>
            <p:blipFill>
              <a:blip r:embed="rId7"/>
              <a:stretch>
                <a:fillRect/>
              </a:stretch>
            </p:blipFill>
            <p:spPr>
              <a:xfrm>
                <a:off x="8264542" y="3756884"/>
                <a:ext cx="1078920" cy="831960"/>
              </a:xfrm>
              <a:prstGeom prst="rect">
                <a:avLst/>
              </a:prstGeom>
            </p:spPr>
          </p:pic>
        </mc:Fallback>
      </mc:AlternateContent>
    </p:spTree>
    <p:extLst>
      <p:ext uri="{BB962C8B-B14F-4D97-AF65-F5344CB8AC3E}">
        <p14:creationId xmlns:p14="http://schemas.microsoft.com/office/powerpoint/2010/main" val="6925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D0C116-1417-CD30-DEB8-DDB0106E77EF}"/>
              </a:ext>
            </a:extLst>
          </p:cNvPr>
          <p:cNvSpPr txBox="1"/>
          <p:nvPr/>
        </p:nvSpPr>
        <p:spPr>
          <a:xfrm>
            <a:off x="1413892" y="1556792"/>
            <a:ext cx="9865096" cy="5755422"/>
          </a:xfrm>
          <a:prstGeom prst="rect">
            <a:avLst/>
          </a:prstGeom>
          <a:noFill/>
        </p:spPr>
        <p:txBody>
          <a:bodyPr wrap="square" rtlCol="0">
            <a:spAutoFit/>
          </a:bodyPr>
          <a:lstStyle/>
          <a:p>
            <a:pPr algn="l"/>
            <a:r>
              <a:rPr lang="en-US" b="0" i="0" dirty="0">
                <a:effectLst/>
                <a:latin typeface="Garamond" panose="02020404030301010803" pitchFamily="18" charset="0"/>
              </a:rPr>
              <a:t>Steganography is applicable to, but not limited to, the following areas.</a:t>
            </a:r>
          </a:p>
          <a:p>
            <a:pPr marL="342900" indent="-342900" algn="l">
              <a:buFont typeface="Arial" panose="020B0604020202020204" pitchFamily="34" charset="0"/>
              <a:buChar char="•"/>
            </a:pPr>
            <a:r>
              <a:rPr lang="en-US" b="0" i="0" dirty="0">
                <a:effectLst/>
                <a:latin typeface="Garamond" panose="02020404030301010803" pitchFamily="18" charset="0"/>
              </a:rPr>
              <a:t> </a:t>
            </a:r>
            <a:r>
              <a:rPr lang="en-US" b="1" i="0" dirty="0">
                <a:effectLst/>
                <a:latin typeface="Garamond" panose="02020404030301010803" pitchFamily="18" charset="0"/>
              </a:rPr>
              <a:t>Confidential communication and secret data storing</a:t>
            </a:r>
          </a:p>
          <a:p>
            <a:pPr marL="342900" indent="-342900" algn="l">
              <a:buFont typeface="Arial" panose="020B0604020202020204" pitchFamily="34" charset="0"/>
              <a:buChar char="•"/>
            </a:pPr>
            <a:r>
              <a:rPr lang="en-US" b="1" i="0" dirty="0">
                <a:effectLst/>
                <a:latin typeface="Garamond" panose="02020404030301010803" pitchFamily="18" charset="0"/>
              </a:rPr>
              <a:t> Protection of data alterations.</a:t>
            </a:r>
          </a:p>
          <a:p>
            <a:pPr marL="342900" indent="-342900" algn="l">
              <a:buFont typeface="Arial" panose="020B0604020202020204" pitchFamily="34" charset="0"/>
              <a:buChar char="•"/>
            </a:pPr>
            <a:r>
              <a:rPr lang="en-US" b="1" i="0" dirty="0">
                <a:effectLst/>
                <a:latin typeface="Garamond" panose="02020404030301010803" pitchFamily="18" charset="0"/>
              </a:rPr>
              <a:t> Access control system for digital content distribution</a:t>
            </a:r>
          </a:p>
          <a:p>
            <a:pPr marL="342900" indent="-342900" algn="l">
              <a:buFont typeface="Arial" panose="020B0604020202020204" pitchFamily="34" charset="0"/>
              <a:buChar char="•"/>
            </a:pPr>
            <a:r>
              <a:rPr lang="en-US" b="1" i="0" dirty="0">
                <a:effectLst/>
                <a:latin typeface="Garamond" panose="02020404030301010803" pitchFamily="18" charset="0"/>
              </a:rPr>
              <a:t> Media Database systems</a:t>
            </a:r>
          </a:p>
          <a:p>
            <a:pPr marL="342900" indent="-342900" algn="l">
              <a:buFont typeface="Arial" panose="020B0604020202020204" pitchFamily="34" charset="0"/>
              <a:buChar char="•"/>
            </a:pPr>
            <a:r>
              <a:rPr lang="en-US" sz="2000" b="0" i="0" dirty="0">
                <a:effectLst/>
                <a:latin typeface="Garamond" panose="02020404030301010803" pitchFamily="18" charset="0"/>
              </a:rPr>
              <a:t> </a:t>
            </a:r>
            <a:r>
              <a:rPr lang="en-US" sz="2000" b="1" i="0" dirty="0">
                <a:effectLst/>
                <a:latin typeface="Garamond" panose="02020404030301010803" pitchFamily="18" charset="0"/>
              </a:rPr>
              <a:t>Digital Watermarking</a:t>
            </a:r>
            <a:r>
              <a:rPr lang="en-US" sz="2000" b="0" i="0" dirty="0">
                <a:effectLst/>
                <a:latin typeface="Garamond" panose="02020404030301010803" pitchFamily="18" charset="0"/>
              </a:rPr>
              <a:t> − Digital watermarking is the procedure of embedding data into a              digital signal in a way that is complex to delete. The signal can be audio, pictures or video.</a:t>
            </a:r>
          </a:p>
          <a:p>
            <a:pPr marL="342900" indent="-342900" algn="l">
              <a:buFont typeface="Arial" panose="020B0604020202020204" pitchFamily="34" charset="0"/>
              <a:buChar char="•"/>
            </a:pPr>
            <a:r>
              <a:rPr lang="en-US" sz="2000" b="1" i="0" dirty="0">
                <a:effectLst/>
                <a:latin typeface="Garamond" panose="02020404030301010803" pitchFamily="18" charset="0"/>
              </a:rPr>
              <a:t> Visible Watermarking</a:t>
            </a:r>
            <a:r>
              <a:rPr lang="en-US" sz="2000" b="0" i="0" dirty="0">
                <a:effectLst/>
                <a:latin typeface="Garamond" panose="02020404030301010803" pitchFamily="18" charset="0"/>
              </a:rPr>
              <a:t> − In visible watermarking, the information is visible in the picture or video. Generally, the information is text or a logo which recognizes the owner of the media. When a television broadcaster insert its logo to the corner of transmitted video, and this is also a visible watermark.</a:t>
            </a:r>
          </a:p>
          <a:p>
            <a:pPr marL="342900" indent="-342900" algn="l">
              <a:buFont typeface="Arial" panose="020B0604020202020204" pitchFamily="34" charset="0"/>
              <a:buChar char="•"/>
            </a:pPr>
            <a:r>
              <a:rPr lang="en-US" sz="2000" b="1" i="0" dirty="0">
                <a:effectLst/>
                <a:latin typeface="Garamond" panose="02020404030301010803" pitchFamily="18" charset="0"/>
              </a:rPr>
              <a:t>Invisible Watermarking</a:t>
            </a:r>
            <a:r>
              <a:rPr lang="en-US" sz="2000" b="0" i="0" dirty="0">
                <a:effectLst/>
                <a:latin typeface="Garamond" panose="02020404030301010803" pitchFamily="18" charset="0"/>
              </a:rPr>
              <a:t> − In this invisible watermarking, information is inserted as digital data to audio, picture or video, but it cannot be perceived as such (although it can be possible to recognize that some amount of data is hidden).</a:t>
            </a:r>
            <a:endParaRPr lang="en-US" sz="2000" dirty="0">
              <a:latin typeface="Garamond" panose="02020404030301010803" pitchFamily="18" charset="0"/>
            </a:endParaRPr>
          </a:p>
          <a:p>
            <a:pPr marL="342900" indent="-342900" algn="l">
              <a:buFont typeface="Arial" panose="020B0604020202020204" pitchFamily="34" charset="0"/>
              <a:buChar char="•"/>
            </a:pPr>
            <a:endParaRPr lang="en-US" sz="2000" b="0" i="0" dirty="0">
              <a:effectLst/>
              <a:latin typeface="Garamond" panose="02020404030301010803" pitchFamily="18" charset="0"/>
            </a:endParaRPr>
          </a:p>
          <a:p>
            <a:pPr algn="l"/>
            <a:endParaRPr lang="en-US" dirty="0">
              <a:latin typeface="Nunito" pitchFamily="2" charset="0"/>
            </a:endParaRPr>
          </a:p>
          <a:p>
            <a:pPr algn="l"/>
            <a:endParaRPr lang="en-US" b="0" i="0" dirty="0">
              <a:effectLst/>
              <a:latin typeface="Garamond" panose="02020404030301010803" pitchFamily="18" charset="0"/>
            </a:endParaRPr>
          </a:p>
        </p:txBody>
      </p:sp>
      <p:sp>
        <p:nvSpPr>
          <p:cNvPr id="3" name="TextBox 2">
            <a:extLst>
              <a:ext uri="{FF2B5EF4-FFF2-40B4-BE49-F238E27FC236}">
                <a16:creationId xmlns:a16="http://schemas.microsoft.com/office/drawing/2014/main" id="{097292E0-A62A-9FD6-A665-0304D719CE34}"/>
              </a:ext>
            </a:extLst>
          </p:cNvPr>
          <p:cNvSpPr txBox="1"/>
          <p:nvPr/>
        </p:nvSpPr>
        <p:spPr>
          <a:xfrm>
            <a:off x="1422107" y="620688"/>
            <a:ext cx="11233248" cy="769441"/>
          </a:xfrm>
          <a:prstGeom prst="rect">
            <a:avLst/>
          </a:prstGeom>
          <a:noFill/>
        </p:spPr>
        <p:txBody>
          <a:bodyPr wrap="square" rtlCol="0">
            <a:spAutoFit/>
          </a:bodyPr>
          <a:lstStyle/>
          <a:p>
            <a:r>
              <a:rPr lang="en-IN" sz="4400" dirty="0">
                <a:solidFill>
                  <a:srgbClr val="009999"/>
                </a:solidFill>
                <a:latin typeface="Amasis MT Pro Medium" panose="02040604050005020304" pitchFamily="18" charset="0"/>
              </a:rPr>
              <a:t>APPLICATIONS OF STEGANOGRAPHY</a:t>
            </a:r>
          </a:p>
        </p:txBody>
      </p:sp>
    </p:spTree>
    <p:extLst>
      <p:ext uri="{BB962C8B-B14F-4D97-AF65-F5344CB8AC3E}">
        <p14:creationId xmlns:p14="http://schemas.microsoft.com/office/powerpoint/2010/main" val="390842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29B2C-C186-92DA-C431-4085170403A1}"/>
              </a:ext>
            </a:extLst>
          </p:cNvPr>
          <p:cNvPicPr>
            <a:picLocks noChangeAspect="1"/>
          </p:cNvPicPr>
          <p:nvPr/>
        </p:nvPicPr>
        <p:blipFill>
          <a:blip r:embed="rId2"/>
          <a:stretch>
            <a:fillRect/>
          </a:stretch>
        </p:blipFill>
        <p:spPr>
          <a:xfrm>
            <a:off x="2061964" y="2204864"/>
            <a:ext cx="8280920" cy="4248472"/>
          </a:xfrm>
          <a:prstGeom prst="rect">
            <a:avLst/>
          </a:prstGeom>
        </p:spPr>
      </p:pic>
      <p:sp>
        <p:nvSpPr>
          <p:cNvPr id="4" name="TextBox 3">
            <a:extLst>
              <a:ext uri="{FF2B5EF4-FFF2-40B4-BE49-F238E27FC236}">
                <a16:creationId xmlns:a16="http://schemas.microsoft.com/office/drawing/2014/main" id="{E98E130D-634D-36CA-B0F1-E12C129A151C}"/>
              </a:ext>
            </a:extLst>
          </p:cNvPr>
          <p:cNvSpPr txBox="1"/>
          <p:nvPr/>
        </p:nvSpPr>
        <p:spPr>
          <a:xfrm>
            <a:off x="909836" y="548680"/>
            <a:ext cx="10873208" cy="646331"/>
          </a:xfrm>
          <a:prstGeom prst="rect">
            <a:avLst/>
          </a:prstGeom>
          <a:noFill/>
        </p:spPr>
        <p:txBody>
          <a:bodyPr wrap="square" rtlCol="0">
            <a:spAutoFit/>
          </a:bodyPr>
          <a:lstStyle/>
          <a:p>
            <a:pPr algn="ctr"/>
            <a:r>
              <a:rPr lang="en-IN" sz="3600" dirty="0">
                <a:solidFill>
                  <a:srgbClr val="33CCCC"/>
                </a:solidFill>
                <a:latin typeface="Bahnschrift Light" panose="020B0502040204020203" pitchFamily="34" charset="0"/>
              </a:rPr>
              <a:t>Steps to encode and decode a text inside an image</a:t>
            </a:r>
          </a:p>
        </p:txBody>
      </p:sp>
    </p:spTree>
    <p:extLst>
      <p:ext uri="{BB962C8B-B14F-4D97-AF65-F5344CB8AC3E}">
        <p14:creationId xmlns:p14="http://schemas.microsoft.com/office/powerpoint/2010/main" val="32543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E3ABC-F299-07D2-BA37-E3D737322F3E}"/>
              </a:ext>
            </a:extLst>
          </p:cNvPr>
          <p:cNvPicPr>
            <a:picLocks noChangeAspect="1"/>
          </p:cNvPicPr>
          <p:nvPr/>
        </p:nvPicPr>
        <p:blipFill>
          <a:blip r:embed="rId2"/>
          <a:stretch>
            <a:fillRect/>
          </a:stretch>
        </p:blipFill>
        <p:spPr>
          <a:xfrm>
            <a:off x="3718148" y="1484784"/>
            <a:ext cx="8352928" cy="4896543"/>
          </a:xfrm>
          <a:prstGeom prst="rect">
            <a:avLst/>
          </a:prstGeom>
        </p:spPr>
      </p:pic>
      <p:sp>
        <p:nvSpPr>
          <p:cNvPr id="4" name="Arrow: Right 3">
            <a:extLst>
              <a:ext uri="{FF2B5EF4-FFF2-40B4-BE49-F238E27FC236}">
                <a16:creationId xmlns:a16="http://schemas.microsoft.com/office/drawing/2014/main" id="{56E17DA5-B0A7-37D6-C060-A6D380107D94}"/>
              </a:ext>
            </a:extLst>
          </p:cNvPr>
          <p:cNvSpPr/>
          <p:nvPr/>
        </p:nvSpPr>
        <p:spPr>
          <a:xfrm>
            <a:off x="2710036" y="2780928"/>
            <a:ext cx="936104" cy="504056"/>
          </a:xfrm>
          <a:prstGeom prst="rightArrow">
            <a:avLst>
              <a:gd name="adj1" fmla="val 4036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5" name="TextBox 4">
            <a:extLst>
              <a:ext uri="{FF2B5EF4-FFF2-40B4-BE49-F238E27FC236}">
                <a16:creationId xmlns:a16="http://schemas.microsoft.com/office/drawing/2014/main" id="{34DC7BCC-F675-8C6B-EAC9-A90E8182F58F}"/>
              </a:ext>
            </a:extLst>
          </p:cNvPr>
          <p:cNvSpPr txBox="1"/>
          <p:nvPr/>
        </p:nvSpPr>
        <p:spPr>
          <a:xfrm>
            <a:off x="944420" y="2767639"/>
            <a:ext cx="1800200" cy="646331"/>
          </a:xfrm>
          <a:prstGeom prst="rect">
            <a:avLst/>
          </a:prstGeom>
          <a:noFill/>
        </p:spPr>
        <p:txBody>
          <a:bodyPr wrap="square" rtlCol="0">
            <a:spAutoFit/>
          </a:bodyPr>
          <a:lstStyle/>
          <a:p>
            <a:r>
              <a:rPr lang="en-IN" sz="1800" b="1" dirty="0">
                <a:solidFill>
                  <a:srgbClr val="FFFF00"/>
                </a:solidFill>
              </a:rPr>
              <a:t>Click  to encode a text in image</a:t>
            </a:r>
          </a:p>
        </p:txBody>
      </p:sp>
      <p:sp>
        <p:nvSpPr>
          <p:cNvPr id="10" name="TextBox 9">
            <a:extLst>
              <a:ext uri="{FF2B5EF4-FFF2-40B4-BE49-F238E27FC236}">
                <a16:creationId xmlns:a16="http://schemas.microsoft.com/office/drawing/2014/main" id="{CA97E94F-1C03-4079-2380-3589C6450778}"/>
              </a:ext>
            </a:extLst>
          </p:cNvPr>
          <p:cNvSpPr txBox="1"/>
          <p:nvPr/>
        </p:nvSpPr>
        <p:spPr>
          <a:xfrm>
            <a:off x="1629916" y="332656"/>
            <a:ext cx="8496944" cy="646331"/>
          </a:xfrm>
          <a:prstGeom prst="rect">
            <a:avLst/>
          </a:prstGeom>
          <a:noFill/>
        </p:spPr>
        <p:txBody>
          <a:bodyPr wrap="square" rtlCol="0">
            <a:spAutoFit/>
          </a:bodyPr>
          <a:lstStyle/>
          <a:p>
            <a:pPr algn="ctr"/>
            <a:r>
              <a:rPr lang="en-IN" sz="3600" dirty="0">
                <a:solidFill>
                  <a:srgbClr val="33CCCC"/>
                </a:solidFill>
                <a:latin typeface="Bahnschrift" panose="020B0502040204020203" pitchFamily="34" charset="0"/>
              </a:rPr>
              <a:t>Step - 1</a:t>
            </a:r>
          </a:p>
        </p:txBody>
      </p:sp>
    </p:spTree>
    <p:extLst>
      <p:ext uri="{BB962C8B-B14F-4D97-AF65-F5344CB8AC3E}">
        <p14:creationId xmlns:p14="http://schemas.microsoft.com/office/powerpoint/2010/main" val="8847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C621098-31B0-EBEB-956C-7B7B03C2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005069"/>
            <a:ext cx="8305787" cy="5563272"/>
          </a:xfrm>
          <a:prstGeom prst="rect">
            <a:avLst/>
          </a:prstGeom>
        </p:spPr>
      </p:pic>
      <p:sp>
        <p:nvSpPr>
          <p:cNvPr id="7" name="Arrow: Right 6">
            <a:extLst>
              <a:ext uri="{FF2B5EF4-FFF2-40B4-BE49-F238E27FC236}">
                <a16:creationId xmlns:a16="http://schemas.microsoft.com/office/drawing/2014/main" id="{E9A43E47-1859-32F8-D503-370C372430A3}"/>
              </a:ext>
            </a:extLst>
          </p:cNvPr>
          <p:cNvSpPr/>
          <p:nvPr/>
        </p:nvSpPr>
        <p:spPr>
          <a:xfrm>
            <a:off x="2935693" y="1235662"/>
            <a:ext cx="525659"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9" name="TextBox 8">
            <a:extLst>
              <a:ext uri="{FF2B5EF4-FFF2-40B4-BE49-F238E27FC236}">
                <a16:creationId xmlns:a16="http://schemas.microsoft.com/office/drawing/2014/main" id="{BACB29C2-56C1-D5AF-338F-0118CCF73279}"/>
              </a:ext>
            </a:extLst>
          </p:cNvPr>
          <p:cNvSpPr txBox="1"/>
          <p:nvPr/>
        </p:nvSpPr>
        <p:spPr>
          <a:xfrm>
            <a:off x="1011457" y="964179"/>
            <a:ext cx="1944216" cy="830997"/>
          </a:xfrm>
          <a:prstGeom prst="rect">
            <a:avLst/>
          </a:prstGeom>
          <a:noFill/>
        </p:spPr>
        <p:txBody>
          <a:bodyPr wrap="square" rtlCol="0">
            <a:spAutoFit/>
          </a:bodyPr>
          <a:lstStyle/>
          <a:p>
            <a:r>
              <a:rPr lang="en-US" sz="1600" dirty="0">
                <a:solidFill>
                  <a:srgbClr val="FFFF00"/>
                </a:solidFill>
              </a:rPr>
              <a:t>Select the image into which the text is to be encrypted</a:t>
            </a:r>
            <a:endParaRPr lang="en-IN" sz="1600" dirty="0">
              <a:solidFill>
                <a:srgbClr val="FFFF00"/>
              </a:solidFill>
            </a:endParaRPr>
          </a:p>
        </p:txBody>
      </p:sp>
      <p:sp>
        <p:nvSpPr>
          <p:cNvPr id="10" name="Arrow: Left 9">
            <a:extLst>
              <a:ext uri="{FF2B5EF4-FFF2-40B4-BE49-F238E27FC236}">
                <a16:creationId xmlns:a16="http://schemas.microsoft.com/office/drawing/2014/main" id="{388D1048-AAB0-6E49-FE07-B45F557AAB9E}"/>
              </a:ext>
            </a:extLst>
          </p:cNvPr>
          <p:cNvSpPr/>
          <p:nvPr/>
        </p:nvSpPr>
        <p:spPr>
          <a:xfrm>
            <a:off x="6551663" y="1307670"/>
            <a:ext cx="626470" cy="216024"/>
          </a:xfrm>
          <a:prstGeom prst="leftArrow">
            <a:avLst/>
          </a:prstGeom>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dirty="0"/>
          </a:p>
        </p:txBody>
      </p:sp>
      <p:sp>
        <p:nvSpPr>
          <p:cNvPr id="11" name="TextBox 10">
            <a:extLst>
              <a:ext uri="{FF2B5EF4-FFF2-40B4-BE49-F238E27FC236}">
                <a16:creationId xmlns:a16="http://schemas.microsoft.com/office/drawing/2014/main" id="{61F2AFEF-4E4A-0DE0-E62C-290A3BCEC020}"/>
              </a:ext>
            </a:extLst>
          </p:cNvPr>
          <p:cNvSpPr txBox="1"/>
          <p:nvPr/>
        </p:nvSpPr>
        <p:spPr>
          <a:xfrm>
            <a:off x="7318548" y="1166132"/>
            <a:ext cx="1728192" cy="584775"/>
          </a:xfrm>
          <a:prstGeom prst="rect">
            <a:avLst/>
          </a:prstGeom>
          <a:noFill/>
        </p:spPr>
        <p:txBody>
          <a:bodyPr wrap="square" rtlCol="0">
            <a:spAutoFit/>
          </a:bodyPr>
          <a:lstStyle/>
          <a:p>
            <a:r>
              <a:rPr lang="en-US" sz="1600" b="1" dirty="0">
                <a:solidFill>
                  <a:schemeClr val="bg1"/>
                </a:solidFill>
              </a:rPr>
              <a:t>Enter the text to be encrypted</a:t>
            </a:r>
            <a:endParaRPr lang="en-IN" sz="1600" b="1" dirty="0">
              <a:solidFill>
                <a:schemeClr val="bg1"/>
              </a:solidFill>
            </a:endParaRPr>
          </a:p>
        </p:txBody>
      </p:sp>
      <p:sp>
        <p:nvSpPr>
          <p:cNvPr id="12" name="Arrow: Left 11">
            <a:extLst>
              <a:ext uri="{FF2B5EF4-FFF2-40B4-BE49-F238E27FC236}">
                <a16:creationId xmlns:a16="http://schemas.microsoft.com/office/drawing/2014/main" id="{4A6853CC-8CF8-C452-6DF9-5873BE227372}"/>
              </a:ext>
            </a:extLst>
          </p:cNvPr>
          <p:cNvSpPr/>
          <p:nvPr/>
        </p:nvSpPr>
        <p:spPr>
          <a:xfrm>
            <a:off x="6480773" y="3729691"/>
            <a:ext cx="626470"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3" name="TextBox 12">
            <a:extLst>
              <a:ext uri="{FF2B5EF4-FFF2-40B4-BE49-F238E27FC236}">
                <a16:creationId xmlns:a16="http://schemas.microsoft.com/office/drawing/2014/main" id="{0CD9EB59-640C-5B56-8D73-FF32824415FB}"/>
              </a:ext>
            </a:extLst>
          </p:cNvPr>
          <p:cNvSpPr txBox="1"/>
          <p:nvPr/>
        </p:nvSpPr>
        <p:spPr>
          <a:xfrm>
            <a:off x="7146998" y="3668426"/>
            <a:ext cx="2232248" cy="338554"/>
          </a:xfrm>
          <a:prstGeom prst="rect">
            <a:avLst/>
          </a:prstGeom>
          <a:noFill/>
        </p:spPr>
        <p:txBody>
          <a:bodyPr wrap="square" rtlCol="0">
            <a:spAutoFit/>
          </a:bodyPr>
          <a:lstStyle/>
          <a:p>
            <a:r>
              <a:rPr lang="en-US" sz="1600" b="1" dirty="0">
                <a:solidFill>
                  <a:schemeClr val="bg1"/>
                </a:solidFill>
              </a:rPr>
              <a:t>Enter the SECURITY KEY</a:t>
            </a:r>
            <a:endParaRPr lang="en-IN" sz="1600" b="1" dirty="0">
              <a:solidFill>
                <a:schemeClr val="bg1"/>
              </a:solidFill>
            </a:endParaRPr>
          </a:p>
        </p:txBody>
      </p:sp>
      <p:sp>
        <p:nvSpPr>
          <p:cNvPr id="14" name="TextBox 13">
            <a:extLst>
              <a:ext uri="{FF2B5EF4-FFF2-40B4-BE49-F238E27FC236}">
                <a16:creationId xmlns:a16="http://schemas.microsoft.com/office/drawing/2014/main" id="{456E0A62-576C-CD73-B1BB-92389CD1732B}"/>
              </a:ext>
            </a:extLst>
          </p:cNvPr>
          <p:cNvSpPr txBox="1"/>
          <p:nvPr/>
        </p:nvSpPr>
        <p:spPr>
          <a:xfrm>
            <a:off x="2489244" y="188640"/>
            <a:ext cx="1944216" cy="584775"/>
          </a:xfrm>
          <a:prstGeom prst="rect">
            <a:avLst/>
          </a:prstGeom>
          <a:noFill/>
        </p:spPr>
        <p:txBody>
          <a:bodyPr wrap="square" rtlCol="0">
            <a:spAutoFit/>
          </a:bodyPr>
          <a:lstStyle/>
          <a:p>
            <a:r>
              <a:rPr lang="en-US" sz="3200" dirty="0">
                <a:solidFill>
                  <a:schemeClr val="accent1"/>
                </a:solidFill>
              </a:rPr>
              <a:t>STEP 2</a:t>
            </a:r>
            <a:endParaRPr lang="en-IN" sz="3200" dirty="0">
              <a:solidFill>
                <a:schemeClr val="accent1"/>
              </a:solidFill>
            </a:endParaRPr>
          </a:p>
        </p:txBody>
      </p:sp>
    </p:spTree>
    <p:extLst>
      <p:ext uri="{BB962C8B-B14F-4D97-AF65-F5344CB8AC3E}">
        <p14:creationId xmlns:p14="http://schemas.microsoft.com/office/powerpoint/2010/main" val="85417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FF3F5-3E76-E10A-4D0F-48ABC6806CC6}"/>
              </a:ext>
            </a:extLst>
          </p:cNvPr>
          <p:cNvPicPr>
            <a:picLocks noChangeAspect="1"/>
          </p:cNvPicPr>
          <p:nvPr/>
        </p:nvPicPr>
        <p:blipFill>
          <a:blip r:embed="rId2"/>
          <a:stretch>
            <a:fillRect/>
          </a:stretch>
        </p:blipFill>
        <p:spPr>
          <a:xfrm>
            <a:off x="4942284" y="1700808"/>
            <a:ext cx="6408712" cy="4211842"/>
          </a:xfrm>
          <a:prstGeom prst="rect">
            <a:avLst/>
          </a:prstGeom>
        </p:spPr>
      </p:pic>
      <p:sp>
        <p:nvSpPr>
          <p:cNvPr id="4" name="TextBox 3">
            <a:extLst>
              <a:ext uri="{FF2B5EF4-FFF2-40B4-BE49-F238E27FC236}">
                <a16:creationId xmlns:a16="http://schemas.microsoft.com/office/drawing/2014/main" id="{82B97530-ADCB-7F66-3B1F-0BB84331FFF9}"/>
              </a:ext>
            </a:extLst>
          </p:cNvPr>
          <p:cNvSpPr txBox="1"/>
          <p:nvPr/>
        </p:nvSpPr>
        <p:spPr>
          <a:xfrm>
            <a:off x="1773932" y="476672"/>
            <a:ext cx="7992888" cy="646331"/>
          </a:xfrm>
          <a:prstGeom prst="rect">
            <a:avLst/>
          </a:prstGeom>
          <a:noFill/>
        </p:spPr>
        <p:txBody>
          <a:bodyPr wrap="square" rtlCol="0">
            <a:spAutoFit/>
          </a:bodyPr>
          <a:lstStyle/>
          <a:p>
            <a:pPr algn="ctr"/>
            <a:r>
              <a:rPr lang="en-IN" sz="3600" dirty="0">
                <a:solidFill>
                  <a:srgbClr val="33CCCC"/>
                </a:solidFill>
              </a:rPr>
              <a:t>Step -3 </a:t>
            </a:r>
          </a:p>
        </p:txBody>
      </p:sp>
      <p:sp>
        <p:nvSpPr>
          <p:cNvPr id="7" name="TextBox 6">
            <a:extLst>
              <a:ext uri="{FF2B5EF4-FFF2-40B4-BE49-F238E27FC236}">
                <a16:creationId xmlns:a16="http://schemas.microsoft.com/office/drawing/2014/main" id="{03DFE1B4-586D-415E-8C47-899BB99AEA86}"/>
              </a:ext>
            </a:extLst>
          </p:cNvPr>
          <p:cNvSpPr txBox="1"/>
          <p:nvPr/>
        </p:nvSpPr>
        <p:spPr>
          <a:xfrm>
            <a:off x="1269876" y="2492896"/>
            <a:ext cx="2880320" cy="2246769"/>
          </a:xfrm>
          <a:prstGeom prst="rect">
            <a:avLst/>
          </a:prstGeom>
          <a:noFill/>
        </p:spPr>
        <p:txBody>
          <a:bodyPr wrap="square" rtlCol="0">
            <a:spAutoFit/>
          </a:bodyPr>
          <a:lstStyle/>
          <a:p>
            <a:r>
              <a:rPr lang="en-IN" sz="2800" dirty="0">
                <a:solidFill>
                  <a:srgbClr val="33CCCC"/>
                </a:solidFill>
              </a:rPr>
              <a:t>Type file name and select location where you want to save the encoded TEXT</a:t>
            </a:r>
          </a:p>
        </p:txBody>
      </p:sp>
    </p:spTree>
    <p:extLst>
      <p:ext uri="{BB962C8B-B14F-4D97-AF65-F5344CB8AC3E}">
        <p14:creationId xmlns:p14="http://schemas.microsoft.com/office/powerpoint/2010/main" val="128694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E7A089B-FC4D-6EB7-AB44-6F3EEC687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908720"/>
            <a:ext cx="8405158" cy="5563134"/>
          </a:xfrm>
          <a:prstGeom prst="rect">
            <a:avLst/>
          </a:prstGeom>
        </p:spPr>
      </p:pic>
      <p:sp>
        <p:nvSpPr>
          <p:cNvPr id="4" name="Arrow: Right 3">
            <a:extLst>
              <a:ext uri="{FF2B5EF4-FFF2-40B4-BE49-F238E27FC236}">
                <a16:creationId xmlns:a16="http://schemas.microsoft.com/office/drawing/2014/main" id="{22F5FE90-59FA-A36E-B128-7019DEC5B644}"/>
              </a:ext>
            </a:extLst>
          </p:cNvPr>
          <p:cNvSpPr/>
          <p:nvPr/>
        </p:nvSpPr>
        <p:spPr>
          <a:xfrm>
            <a:off x="3109123" y="4869160"/>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6" name="TextBox 5">
            <a:extLst>
              <a:ext uri="{FF2B5EF4-FFF2-40B4-BE49-F238E27FC236}">
                <a16:creationId xmlns:a16="http://schemas.microsoft.com/office/drawing/2014/main" id="{A9CEBC94-0823-92D4-2D05-B82145D6A179}"/>
              </a:ext>
            </a:extLst>
          </p:cNvPr>
          <p:cNvSpPr txBox="1"/>
          <p:nvPr/>
        </p:nvSpPr>
        <p:spPr>
          <a:xfrm>
            <a:off x="660851" y="4695237"/>
            <a:ext cx="2448272" cy="707886"/>
          </a:xfrm>
          <a:prstGeom prst="rect">
            <a:avLst/>
          </a:prstGeom>
          <a:noFill/>
        </p:spPr>
        <p:txBody>
          <a:bodyPr wrap="square" rtlCol="0">
            <a:spAutoFit/>
          </a:bodyPr>
          <a:lstStyle/>
          <a:p>
            <a:r>
              <a:rPr lang="en-US" sz="2000" dirty="0">
                <a:solidFill>
                  <a:srgbClr val="FFFF00"/>
                </a:solidFill>
              </a:rPr>
              <a:t>Text has been encrypted </a:t>
            </a:r>
            <a:r>
              <a:rPr lang="en-US" sz="2000" dirty="0" err="1">
                <a:solidFill>
                  <a:srgbClr val="FFFF00"/>
                </a:solidFill>
              </a:rPr>
              <a:t>sucessfully</a:t>
            </a:r>
            <a:endParaRPr lang="en-IN" sz="2000" dirty="0">
              <a:solidFill>
                <a:srgbClr val="FFFF00"/>
              </a:solidFill>
            </a:endParaRPr>
          </a:p>
        </p:txBody>
      </p:sp>
      <p:sp>
        <p:nvSpPr>
          <p:cNvPr id="7" name="TextBox 6">
            <a:extLst>
              <a:ext uri="{FF2B5EF4-FFF2-40B4-BE49-F238E27FC236}">
                <a16:creationId xmlns:a16="http://schemas.microsoft.com/office/drawing/2014/main" id="{3115E9AA-5CFA-55B1-3512-70A747D00887}"/>
              </a:ext>
            </a:extLst>
          </p:cNvPr>
          <p:cNvSpPr txBox="1"/>
          <p:nvPr/>
        </p:nvSpPr>
        <p:spPr>
          <a:xfrm>
            <a:off x="1308923" y="548680"/>
            <a:ext cx="2088232" cy="584775"/>
          </a:xfrm>
          <a:prstGeom prst="rect">
            <a:avLst/>
          </a:prstGeom>
          <a:noFill/>
        </p:spPr>
        <p:txBody>
          <a:bodyPr wrap="square" rtlCol="0">
            <a:spAutoFit/>
          </a:bodyPr>
          <a:lstStyle/>
          <a:p>
            <a:r>
              <a:rPr lang="en-US" sz="3200" dirty="0">
                <a:solidFill>
                  <a:schemeClr val="accent1"/>
                </a:solidFill>
              </a:rPr>
              <a:t>STEP 4</a:t>
            </a:r>
            <a:endParaRPr lang="en-IN" sz="3200" dirty="0">
              <a:solidFill>
                <a:schemeClr val="accent1"/>
              </a:solidFill>
            </a:endParaRPr>
          </a:p>
        </p:txBody>
      </p:sp>
    </p:spTree>
    <p:extLst>
      <p:ext uri="{BB962C8B-B14F-4D97-AF65-F5344CB8AC3E}">
        <p14:creationId xmlns:p14="http://schemas.microsoft.com/office/powerpoint/2010/main" val="264683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BD045-CBC5-7EB0-984E-9614AF5D2A9B}"/>
              </a:ext>
            </a:extLst>
          </p:cNvPr>
          <p:cNvPicPr>
            <a:picLocks noChangeAspect="1"/>
          </p:cNvPicPr>
          <p:nvPr/>
        </p:nvPicPr>
        <p:blipFill>
          <a:blip r:embed="rId2"/>
          <a:stretch>
            <a:fillRect/>
          </a:stretch>
        </p:blipFill>
        <p:spPr>
          <a:xfrm>
            <a:off x="3358108" y="1124744"/>
            <a:ext cx="8352244" cy="4895512"/>
          </a:xfrm>
          <a:prstGeom prst="rect">
            <a:avLst/>
          </a:prstGeom>
        </p:spPr>
      </p:pic>
      <p:sp>
        <p:nvSpPr>
          <p:cNvPr id="6" name="TextBox 5">
            <a:extLst>
              <a:ext uri="{FF2B5EF4-FFF2-40B4-BE49-F238E27FC236}">
                <a16:creationId xmlns:a16="http://schemas.microsoft.com/office/drawing/2014/main" id="{87244E9E-2643-AFE1-864D-4906D60C9316}"/>
              </a:ext>
            </a:extLst>
          </p:cNvPr>
          <p:cNvSpPr txBox="1"/>
          <p:nvPr/>
        </p:nvSpPr>
        <p:spPr>
          <a:xfrm>
            <a:off x="1197868" y="404664"/>
            <a:ext cx="1944216" cy="584775"/>
          </a:xfrm>
          <a:prstGeom prst="rect">
            <a:avLst/>
          </a:prstGeom>
          <a:noFill/>
        </p:spPr>
        <p:txBody>
          <a:bodyPr wrap="square" rtlCol="0">
            <a:spAutoFit/>
          </a:bodyPr>
          <a:lstStyle/>
          <a:p>
            <a:r>
              <a:rPr lang="en-US" sz="3200" dirty="0">
                <a:solidFill>
                  <a:srgbClr val="33CCCC"/>
                </a:solidFill>
              </a:rPr>
              <a:t>STEP 5</a:t>
            </a:r>
            <a:endParaRPr lang="en-IN" sz="3200" dirty="0">
              <a:solidFill>
                <a:srgbClr val="33CCCC"/>
              </a:solidFill>
            </a:endParaRPr>
          </a:p>
        </p:txBody>
      </p:sp>
      <p:sp>
        <p:nvSpPr>
          <p:cNvPr id="7" name="Arrow: Right 6">
            <a:extLst>
              <a:ext uri="{FF2B5EF4-FFF2-40B4-BE49-F238E27FC236}">
                <a16:creationId xmlns:a16="http://schemas.microsoft.com/office/drawing/2014/main" id="{16237D89-CD92-1B57-6D6A-6E4796030AD0}"/>
              </a:ext>
            </a:extLst>
          </p:cNvPr>
          <p:cNvSpPr/>
          <p:nvPr/>
        </p:nvSpPr>
        <p:spPr>
          <a:xfrm>
            <a:off x="2854052" y="3284984"/>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8" name="TextBox 7">
            <a:extLst>
              <a:ext uri="{FF2B5EF4-FFF2-40B4-BE49-F238E27FC236}">
                <a16:creationId xmlns:a16="http://schemas.microsoft.com/office/drawing/2014/main" id="{0EFDCB54-CF85-4AC5-0E26-67AFDA321597}"/>
              </a:ext>
            </a:extLst>
          </p:cNvPr>
          <p:cNvSpPr txBox="1"/>
          <p:nvPr/>
        </p:nvSpPr>
        <p:spPr>
          <a:xfrm>
            <a:off x="981844" y="3105834"/>
            <a:ext cx="1800200" cy="646331"/>
          </a:xfrm>
          <a:prstGeom prst="rect">
            <a:avLst/>
          </a:prstGeom>
          <a:noFill/>
        </p:spPr>
        <p:txBody>
          <a:bodyPr wrap="square" rtlCol="0">
            <a:spAutoFit/>
          </a:bodyPr>
          <a:lstStyle/>
          <a:p>
            <a:r>
              <a:rPr lang="en-US" sz="1800" dirty="0">
                <a:solidFill>
                  <a:srgbClr val="FFFF00"/>
                </a:solidFill>
              </a:rPr>
              <a:t>Click to decode text from image</a:t>
            </a:r>
            <a:endParaRPr lang="en-IN" sz="1800" dirty="0">
              <a:solidFill>
                <a:srgbClr val="FFFF00"/>
              </a:solidFill>
            </a:endParaRPr>
          </a:p>
        </p:txBody>
      </p:sp>
    </p:spTree>
    <p:extLst>
      <p:ext uri="{BB962C8B-B14F-4D97-AF65-F5344CB8AC3E}">
        <p14:creationId xmlns:p14="http://schemas.microsoft.com/office/powerpoint/2010/main" val="6586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1C148F9-619F-3B10-8BE6-1468FA383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04" y="1334671"/>
            <a:ext cx="9361040" cy="5433212"/>
          </a:xfrm>
          <a:prstGeom prst="rect">
            <a:avLst/>
          </a:prstGeom>
        </p:spPr>
      </p:pic>
      <p:sp>
        <p:nvSpPr>
          <p:cNvPr id="4" name="Arrow: Right 3">
            <a:extLst>
              <a:ext uri="{FF2B5EF4-FFF2-40B4-BE49-F238E27FC236}">
                <a16:creationId xmlns:a16="http://schemas.microsoft.com/office/drawing/2014/main" id="{9F1257C6-96F9-4A2E-D174-10226DD762CB}"/>
              </a:ext>
            </a:extLst>
          </p:cNvPr>
          <p:cNvSpPr/>
          <p:nvPr/>
        </p:nvSpPr>
        <p:spPr>
          <a:xfrm>
            <a:off x="2566020" y="1772816"/>
            <a:ext cx="129614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5" name="TextBox 4">
            <a:extLst>
              <a:ext uri="{FF2B5EF4-FFF2-40B4-BE49-F238E27FC236}">
                <a16:creationId xmlns:a16="http://schemas.microsoft.com/office/drawing/2014/main" id="{C1ADD2BB-C315-4BB1-D1BB-1481D3888C3F}"/>
              </a:ext>
            </a:extLst>
          </p:cNvPr>
          <p:cNvSpPr txBox="1"/>
          <p:nvPr/>
        </p:nvSpPr>
        <p:spPr>
          <a:xfrm>
            <a:off x="981844" y="1593504"/>
            <a:ext cx="1872208" cy="707886"/>
          </a:xfrm>
          <a:prstGeom prst="rect">
            <a:avLst/>
          </a:prstGeom>
          <a:noFill/>
        </p:spPr>
        <p:txBody>
          <a:bodyPr wrap="square" rtlCol="0">
            <a:spAutoFit/>
          </a:bodyPr>
          <a:lstStyle/>
          <a:p>
            <a:r>
              <a:rPr lang="en-US" sz="2000" dirty="0">
                <a:solidFill>
                  <a:srgbClr val="FFFF00"/>
                </a:solidFill>
              </a:rPr>
              <a:t>Enter the security key</a:t>
            </a:r>
            <a:endParaRPr lang="en-IN" sz="2000" dirty="0">
              <a:solidFill>
                <a:srgbClr val="FFFF00"/>
              </a:solidFill>
            </a:endParaRPr>
          </a:p>
        </p:txBody>
      </p:sp>
      <p:sp>
        <p:nvSpPr>
          <p:cNvPr id="6" name="Arrow: Left 5">
            <a:extLst>
              <a:ext uri="{FF2B5EF4-FFF2-40B4-BE49-F238E27FC236}">
                <a16:creationId xmlns:a16="http://schemas.microsoft.com/office/drawing/2014/main" id="{D923D692-71CD-BA41-9B67-9148AC890817}"/>
              </a:ext>
            </a:extLst>
          </p:cNvPr>
          <p:cNvSpPr/>
          <p:nvPr/>
        </p:nvSpPr>
        <p:spPr>
          <a:xfrm>
            <a:off x="6886500" y="2654915"/>
            <a:ext cx="1368152"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CC5FAE12-DEEB-CBE0-5DF1-A19F95020A2A}"/>
              </a:ext>
            </a:extLst>
          </p:cNvPr>
          <p:cNvSpPr txBox="1"/>
          <p:nvPr/>
        </p:nvSpPr>
        <p:spPr>
          <a:xfrm>
            <a:off x="8398668" y="2321877"/>
            <a:ext cx="3024336" cy="954107"/>
          </a:xfrm>
          <a:prstGeom prst="rect">
            <a:avLst/>
          </a:prstGeom>
          <a:noFill/>
        </p:spPr>
        <p:txBody>
          <a:bodyPr wrap="square" rtlCol="0">
            <a:spAutoFit/>
          </a:bodyPr>
          <a:lstStyle/>
          <a:p>
            <a:r>
              <a:rPr lang="en-US" sz="2800" b="1" dirty="0">
                <a:solidFill>
                  <a:schemeClr val="bg1"/>
                </a:solidFill>
              </a:rPr>
              <a:t>Select the image to retrieve the text</a:t>
            </a:r>
            <a:endParaRPr lang="en-IN" sz="2800" b="1" dirty="0">
              <a:solidFill>
                <a:schemeClr val="bg1"/>
              </a:solidFill>
            </a:endParaRPr>
          </a:p>
        </p:txBody>
      </p:sp>
      <p:sp>
        <p:nvSpPr>
          <p:cNvPr id="9" name="TextBox 8">
            <a:extLst>
              <a:ext uri="{FF2B5EF4-FFF2-40B4-BE49-F238E27FC236}">
                <a16:creationId xmlns:a16="http://schemas.microsoft.com/office/drawing/2014/main" id="{78C8B083-A173-4553-A238-2645A34E32B7}"/>
              </a:ext>
            </a:extLst>
          </p:cNvPr>
          <p:cNvSpPr txBox="1"/>
          <p:nvPr/>
        </p:nvSpPr>
        <p:spPr>
          <a:xfrm>
            <a:off x="1269876" y="420425"/>
            <a:ext cx="1800200" cy="646331"/>
          </a:xfrm>
          <a:prstGeom prst="rect">
            <a:avLst/>
          </a:prstGeom>
          <a:noFill/>
        </p:spPr>
        <p:txBody>
          <a:bodyPr wrap="square" rtlCol="0">
            <a:spAutoFit/>
          </a:bodyPr>
          <a:lstStyle/>
          <a:p>
            <a:r>
              <a:rPr lang="en-US" sz="3600" dirty="0">
                <a:solidFill>
                  <a:srgbClr val="33CCCC"/>
                </a:solidFill>
              </a:rPr>
              <a:t>STEP 6</a:t>
            </a:r>
            <a:endParaRPr lang="en-IN" sz="3600" dirty="0">
              <a:solidFill>
                <a:srgbClr val="33CCCC"/>
              </a:solidFill>
            </a:endParaRPr>
          </a:p>
        </p:txBody>
      </p:sp>
    </p:spTree>
    <p:extLst>
      <p:ext uri="{BB962C8B-B14F-4D97-AF65-F5344CB8AC3E}">
        <p14:creationId xmlns:p14="http://schemas.microsoft.com/office/powerpoint/2010/main" val="224020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B9AB8B84-5D7A-A14B-C188-C292E7CE3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258001"/>
            <a:ext cx="10414893" cy="6341998"/>
          </a:xfrm>
          <a:prstGeom prst="rect">
            <a:avLst/>
          </a:prstGeom>
        </p:spPr>
      </p:pic>
      <p:sp>
        <p:nvSpPr>
          <p:cNvPr id="4" name="Arrow: Left 3">
            <a:extLst>
              <a:ext uri="{FF2B5EF4-FFF2-40B4-BE49-F238E27FC236}">
                <a16:creationId xmlns:a16="http://schemas.microsoft.com/office/drawing/2014/main" id="{3A711D7A-492A-690D-8703-CC26DCFB06D8}"/>
              </a:ext>
            </a:extLst>
          </p:cNvPr>
          <p:cNvSpPr/>
          <p:nvPr/>
        </p:nvSpPr>
        <p:spPr>
          <a:xfrm>
            <a:off x="8470676" y="4194085"/>
            <a:ext cx="720080"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5F9A545C-E3DE-DC3C-82CF-AECA2B1096D0}"/>
              </a:ext>
            </a:extLst>
          </p:cNvPr>
          <p:cNvSpPr txBox="1"/>
          <p:nvPr/>
        </p:nvSpPr>
        <p:spPr>
          <a:xfrm>
            <a:off x="9334772" y="3861047"/>
            <a:ext cx="2710037" cy="954107"/>
          </a:xfrm>
          <a:prstGeom prst="rect">
            <a:avLst/>
          </a:prstGeom>
          <a:noFill/>
        </p:spPr>
        <p:txBody>
          <a:bodyPr wrap="square" rtlCol="0">
            <a:spAutoFit/>
          </a:bodyPr>
          <a:lstStyle/>
          <a:p>
            <a:r>
              <a:rPr lang="en-US" sz="2800" b="1" dirty="0">
                <a:solidFill>
                  <a:schemeClr val="bg1"/>
                </a:solidFill>
              </a:rPr>
              <a:t>DECRYPTED TEXT FROM IMAGE</a:t>
            </a:r>
            <a:endParaRPr lang="en-IN" sz="2800" b="1" dirty="0">
              <a:solidFill>
                <a:schemeClr val="bg1"/>
              </a:solidFill>
            </a:endParaRPr>
          </a:p>
        </p:txBody>
      </p:sp>
    </p:spTree>
    <p:extLst>
      <p:ext uri="{BB962C8B-B14F-4D97-AF65-F5344CB8AC3E}">
        <p14:creationId xmlns:p14="http://schemas.microsoft.com/office/powerpoint/2010/main" val="42606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B520BA-45F1-EC51-BF84-BE2D7568E59B}"/>
              </a:ext>
            </a:extLst>
          </p:cNvPr>
          <p:cNvSpPr/>
          <p:nvPr/>
        </p:nvSpPr>
        <p:spPr>
          <a:xfrm>
            <a:off x="2313991" y="1412776"/>
            <a:ext cx="7560841" cy="4752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pic>
        <p:nvPicPr>
          <p:cNvPr id="5" name="Content Placeholder 3">
            <a:extLst>
              <a:ext uri="{FF2B5EF4-FFF2-40B4-BE49-F238E27FC236}">
                <a16:creationId xmlns:a16="http://schemas.microsoft.com/office/drawing/2014/main" id="{5606BDBB-D497-5282-3230-C4067B814136}"/>
              </a:ext>
            </a:extLst>
          </p:cNvPr>
          <p:cNvPicPr>
            <a:picLocks noGrp="1" noChangeAspect="1"/>
          </p:cNvPicPr>
          <p:nvPr/>
        </p:nvPicPr>
        <p:blipFill>
          <a:blip r:embed="rId2">
            <a:extLst>
              <a:ext uri="{28A0092B-C50C-407E-A947-70E740481C1C}">
                <a14:useLocalDpi xmlns:a14="http://schemas.microsoft.com/office/drawing/2010/main" val="0"/>
              </a:ext>
            </a:extLst>
          </a:blip>
          <a:srcRect l="-4908" r="-4908"/>
          <a:stretch>
            <a:fillRect/>
          </a:stretch>
        </p:blipFill>
        <p:spPr>
          <a:xfrm>
            <a:off x="2133972" y="1628800"/>
            <a:ext cx="8064896" cy="4365752"/>
          </a:xfrm>
          <a:prstGeom prst="rect">
            <a:avLst/>
          </a:prstGeom>
        </p:spPr>
      </p:pic>
      <p:sp>
        <p:nvSpPr>
          <p:cNvPr id="6" name="TextBox 5">
            <a:extLst>
              <a:ext uri="{FF2B5EF4-FFF2-40B4-BE49-F238E27FC236}">
                <a16:creationId xmlns:a16="http://schemas.microsoft.com/office/drawing/2014/main" id="{04EC79BB-8CBB-6CC0-1F01-64C962D13885}"/>
              </a:ext>
            </a:extLst>
          </p:cNvPr>
          <p:cNvSpPr txBox="1"/>
          <p:nvPr/>
        </p:nvSpPr>
        <p:spPr>
          <a:xfrm>
            <a:off x="2313991" y="476672"/>
            <a:ext cx="7560841" cy="523220"/>
          </a:xfrm>
          <a:prstGeom prst="rect">
            <a:avLst/>
          </a:prstGeom>
          <a:noFill/>
        </p:spPr>
        <p:txBody>
          <a:bodyPr wrap="square" rtlCol="0">
            <a:spAutoFit/>
          </a:bodyPr>
          <a:lstStyle/>
          <a:p>
            <a:pPr algn="ctr"/>
            <a:r>
              <a:rPr lang="en-IN" sz="2800" dirty="0">
                <a:solidFill>
                  <a:srgbClr val="009999"/>
                </a:solidFill>
                <a:latin typeface="Amasis MT Pro Medium" panose="02040604050005020304" pitchFamily="18" charset="0"/>
              </a:rPr>
              <a:t>GENERAL MODEL OF STEGANOGRAPHY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CCD808A-BCDE-8819-23A6-5C96A345BE45}"/>
                  </a:ext>
                </a:extLst>
              </p14:cNvPr>
              <p14:cNvContentPartPr/>
              <p14:nvPr/>
            </p14:nvContentPartPr>
            <p14:xfrm>
              <a:off x="4405702" y="3356204"/>
              <a:ext cx="3653280" cy="933480"/>
            </p14:xfrm>
          </p:contentPart>
        </mc:Choice>
        <mc:Fallback xmlns="">
          <p:pic>
            <p:nvPicPr>
              <p:cNvPr id="2" name="Ink 1">
                <a:extLst>
                  <a:ext uri="{FF2B5EF4-FFF2-40B4-BE49-F238E27FC236}">
                    <a16:creationId xmlns:a16="http://schemas.microsoft.com/office/drawing/2014/main" id="{2CCD808A-BCDE-8819-23A6-5C96A345BE45}"/>
                  </a:ext>
                </a:extLst>
              </p:cNvPr>
              <p:cNvPicPr/>
              <p:nvPr/>
            </p:nvPicPr>
            <p:blipFill>
              <a:blip r:embed="rId4"/>
              <a:stretch>
                <a:fillRect/>
              </a:stretch>
            </p:blipFill>
            <p:spPr>
              <a:xfrm>
                <a:off x="4343062" y="3293204"/>
                <a:ext cx="3778920" cy="1059120"/>
              </a:xfrm>
              <a:prstGeom prst="rect">
                <a:avLst/>
              </a:prstGeom>
            </p:spPr>
          </p:pic>
        </mc:Fallback>
      </mc:AlternateContent>
    </p:spTree>
    <p:extLst>
      <p:ext uri="{BB962C8B-B14F-4D97-AF65-F5344CB8AC3E}">
        <p14:creationId xmlns:p14="http://schemas.microsoft.com/office/powerpoint/2010/main" val="35675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34943-32A7-3B51-512C-A8AF37616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964" y="2708920"/>
            <a:ext cx="7488832" cy="3024336"/>
          </a:xfrm>
          <a:prstGeom prst="rect">
            <a:avLst/>
          </a:prstGeom>
        </p:spPr>
      </p:pic>
      <p:sp>
        <p:nvSpPr>
          <p:cNvPr id="5" name="TextBox 4">
            <a:extLst>
              <a:ext uri="{FF2B5EF4-FFF2-40B4-BE49-F238E27FC236}">
                <a16:creationId xmlns:a16="http://schemas.microsoft.com/office/drawing/2014/main" id="{409F50FA-B38C-8BAC-7CC8-564B89222FFC}"/>
              </a:ext>
            </a:extLst>
          </p:cNvPr>
          <p:cNvSpPr txBox="1"/>
          <p:nvPr/>
        </p:nvSpPr>
        <p:spPr>
          <a:xfrm>
            <a:off x="1989956" y="692696"/>
            <a:ext cx="9073008" cy="1077218"/>
          </a:xfrm>
          <a:prstGeom prst="rect">
            <a:avLst/>
          </a:prstGeom>
          <a:noFill/>
        </p:spPr>
        <p:txBody>
          <a:bodyPr wrap="square" rtlCol="0">
            <a:spAutoFit/>
          </a:bodyPr>
          <a:lstStyle/>
          <a:p>
            <a:pPr algn="ctr"/>
            <a:r>
              <a:rPr lang="en-IN" sz="3200" dirty="0">
                <a:solidFill>
                  <a:srgbClr val="33CCCC"/>
                </a:solidFill>
                <a:latin typeface="Arial Rounded MT Bold" panose="020F0704030504030204" pitchFamily="34" charset="0"/>
              </a:rPr>
              <a:t>Steps to encode and decode an image from an image</a:t>
            </a:r>
          </a:p>
        </p:txBody>
      </p:sp>
    </p:spTree>
    <p:extLst>
      <p:ext uri="{BB962C8B-B14F-4D97-AF65-F5344CB8AC3E}">
        <p14:creationId xmlns:p14="http://schemas.microsoft.com/office/powerpoint/2010/main" val="9411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EA136-E85B-6485-5327-1E3277445744}"/>
              </a:ext>
            </a:extLst>
          </p:cNvPr>
          <p:cNvPicPr>
            <a:picLocks noChangeAspect="1"/>
          </p:cNvPicPr>
          <p:nvPr/>
        </p:nvPicPr>
        <p:blipFill>
          <a:blip r:embed="rId2"/>
          <a:stretch>
            <a:fillRect/>
          </a:stretch>
        </p:blipFill>
        <p:spPr>
          <a:xfrm>
            <a:off x="3502124" y="1168284"/>
            <a:ext cx="8352928" cy="5357060"/>
          </a:xfrm>
          <a:prstGeom prst="rect">
            <a:avLst/>
          </a:prstGeom>
        </p:spPr>
      </p:pic>
      <p:sp>
        <p:nvSpPr>
          <p:cNvPr id="5" name="Arrow: Right 4">
            <a:extLst>
              <a:ext uri="{FF2B5EF4-FFF2-40B4-BE49-F238E27FC236}">
                <a16:creationId xmlns:a16="http://schemas.microsoft.com/office/drawing/2014/main" id="{42B09085-38D5-676D-0DAC-DCAF74C71C15}"/>
              </a:ext>
            </a:extLst>
          </p:cNvPr>
          <p:cNvSpPr/>
          <p:nvPr/>
        </p:nvSpPr>
        <p:spPr>
          <a:xfrm>
            <a:off x="1978293" y="4604363"/>
            <a:ext cx="1512168" cy="331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TextBox 6">
            <a:extLst>
              <a:ext uri="{FF2B5EF4-FFF2-40B4-BE49-F238E27FC236}">
                <a16:creationId xmlns:a16="http://schemas.microsoft.com/office/drawing/2014/main" id="{24F8F479-745B-B954-6AC4-F9D4D650D2C2}"/>
              </a:ext>
            </a:extLst>
          </p:cNvPr>
          <p:cNvSpPr txBox="1"/>
          <p:nvPr/>
        </p:nvSpPr>
        <p:spPr>
          <a:xfrm>
            <a:off x="405780" y="4437112"/>
            <a:ext cx="1584176" cy="738664"/>
          </a:xfrm>
          <a:prstGeom prst="rect">
            <a:avLst/>
          </a:prstGeom>
          <a:noFill/>
        </p:spPr>
        <p:txBody>
          <a:bodyPr wrap="square" rtlCol="0">
            <a:spAutoFit/>
          </a:bodyPr>
          <a:lstStyle/>
          <a:p>
            <a:r>
              <a:rPr lang="en-IN" sz="1400" b="1" dirty="0"/>
              <a:t>Select image in which you want to encode an image</a:t>
            </a:r>
          </a:p>
        </p:txBody>
      </p:sp>
      <p:sp>
        <p:nvSpPr>
          <p:cNvPr id="8" name="TextBox 7">
            <a:extLst>
              <a:ext uri="{FF2B5EF4-FFF2-40B4-BE49-F238E27FC236}">
                <a16:creationId xmlns:a16="http://schemas.microsoft.com/office/drawing/2014/main" id="{347CB5DE-7C39-F492-18E9-BFD22BE90173}"/>
              </a:ext>
            </a:extLst>
          </p:cNvPr>
          <p:cNvSpPr txBox="1"/>
          <p:nvPr/>
        </p:nvSpPr>
        <p:spPr>
          <a:xfrm>
            <a:off x="2205980" y="332656"/>
            <a:ext cx="6552728" cy="769441"/>
          </a:xfrm>
          <a:prstGeom prst="rect">
            <a:avLst/>
          </a:prstGeom>
          <a:noFill/>
        </p:spPr>
        <p:txBody>
          <a:bodyPr wrap="square" rtlCol="0">
            <a:spAutoFit/>
          </a:bodyPr>
          <a:lstStyle/>
          <a:p>
            <a:pPr algn="ctr"/>
            <a:r>
              <a:rPr lang="en-IN" sz="4400" b="1" dirty="0">
                <a:solidFill>
                  <a:srgbClr val="33CCCC"/>
                </a:solidFill>
              </a:rPr>
              <a:t>Step -1 </a:t>
            </a:r>
          </a:p>
        </p:txBody>
      </p:sp>
    </p:spTree>
    <p:extLst>
      <p:ext uri="{BB962C8B-B14F-4D97-AF65-F5344CB8AC3E}">
        <p14:creationId xmlns:p14="http://schemas.microsoft.com/office/powerpoint/2010/main" val="272666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FBAF16B-CEF8-6350-66B2-72A3FF7CF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384900"/>
            <a:ext cx="8928992" cy="6430875"/>
          </a:xfrm>
          <a:prstGeom prst="rect">
            <a:avLst/>
          </a:prstGeom>
        </p:spPr>
      </p:pic>
      <p:sp>
        <p:nvSpPr>
          <p:cNvPr id="6" name="Arrow: Up 5">
            <a:extLst>
              <a:ext uri="{FF2B5EF4-FFF2-40B4-BE49-F238E27FC236}">
                <a16:creationId xmlns:a16="http://schemas.microsoft.com/office/drawing/2014/main" id="{D9BCFBCD-1D2D-BB10-CD45-B7BAD985C26A}"/>
              </a:ext>
            </a:extLst>
          </p:cNvPr>
          <p:cNvSpPr/>
          <p:nvPr/>
        </p:nvSpPr>
        <p:spPr>
          <a:xfrm>
            <a:off x="4150196" y="4005064"/>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Arrow: Up 6">
            <a:extLst>
              <a:ext uri="{FF2B5EF4-FFF2-40B4-BE49-F238E27FC236}">
                <a16:creationId xmlns:a16="http://schemas.microsoft.com/office/drawing/2014/main" id="{E9370912-9C43-563A-DECC-F1E9D4506815}"/>
              </a:ext>
            </a:extLst>
          </p:cNvPr>
          <p:cNvSpPr/>
          <p:nvPr/>
        </p:nvSpPr>
        <p:spPr>
          <a:xfrm>
            <a:off x="6166420" y="4005064"/>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8" name="TextBox 7">
            <a:extLst>
              <a:ext uri="{FF2B5EF4-FFF2-40B4-BE49-F238E27FC236}">
                <a16:creationId xmlns:a16="http://schemas.microsoft.com/office/drawing/2014/main" id="{9B92ABB3-551B-D9C1-CC59-7122C119951C}"/>
              </a:ext>
            </a:extLst>
          </p:cNvPr>
          <p:cNvSpPr txBox="1"/>
          <p:nvPr/>
        </p:nvSpPr>
        <p:spPr>
          <a:xfrm>
            <a:off x="3214092" y="4725145"/>
            <a:ext cx="2304256" cy="830997"/>
          </a:xfrm>
          <a:prstGeom prst="rect">
            <a:avLst/>
          </a:prstGeom>
          <a:noFill/>
        </p:spPr>
        <p:txBody>
          <a:bodyPr wrap="square" rtlCol="0">
            <a:spAutoFit/>
          </a:bodyPr>
          <a:lstStyle/>
          <a:p>
            <a:r>
              <a:rPr lang="en-US" b="1" dirty="0">
                <a:solidFill>
                  <a:srgbClr val="006666"/>
                </a:solidFill>
              </a:rPr>
              <a:t>Select image to Hide</a:t>
            </a:r>
            <a:endParaRPr lang="en-IN" b="1" dirty="0">
              <a:solidFill>
                <a:srgbClr val="006666"/>
              </a:solidFill>
            </a:endParaRPr>
          </a:p>
        </p:txBody>
      </p:sp>
      <p:sp>
        <p:nvSpPr>
          <p:cNvPr id="9" name="TextBox 8">
            <a:extLst>
              <a:ext uri="{FF2B5EF4-FFF2-40B4-BE49-F238E27FC236}">
                <a16:creationId xmlns:a16="http://schemas.microsoft.com/office/drawing/2014/main" id="{E2C43CC5-D3F2-DA9F-8913-A1006BF357A4}"/>
              </a:ext>
            </a:extLst>
          </p:cNvPr>
          <p:cNvSpPr txBox="1"/>
          <p:nvPr/>
        </p:nvSpPr>
        <p:spPr>
          <a:xfrm>
            <a:off x="5446340" y="4725145"/>
            <a:ext cx="1944216" cy="830997"/>
          </a:xfrm>
          <a:prstGeom prst="rect">
            <a:avLst/>
          </a:prstGeom>
          <a:noFill/>
        </p:spPr>
        <p:txBody>
          <a:bodyPr wrap="square" rtlCol="0">
            <a:spAutoFit/>
          </a:bodyPr>
          <a:lstStyle/>
          <a:p>
            <a:r>
              <a:rPr lang="en-US" b="1" dirty="0">
                <a:solidFill>
                  <a:schemeClr val="accent1">
                    <a:lumMod val="75000"/>
                  </a:schemeClr>
                </a:solidFill>
              </a:rPr>
              <a:t>Select the cover image</a:t>
            </a:r>
            <a:endParaRPr lang="en-IN" b="1" dirty="0">
              <a:solidFill>
                <a:schemeClr val="accent1">
                  <a:lumMod val="75000"/>
                </a:schemeClr>
              </a:solidFill>
            </a:endParaRPr>
          </a:p>
        </p:txBody>
      </p:sp>
      <p:sp>
        <p:nvSpPr>
          <p:cNvPr id="10" name="Arrow: Up 9">
            <a:extLst>
              <a:ext uri="{FF2B5EF4-FFF2-40B4-BE49-F238E27FC236}">
                <a16:creationId xmlns:a16="http://schemas.microsoft.com/office/drawing/2014/main" id="{6F7B53A8-C6DC-E959-F1B2-86D591A43B53}"/>
              </a:ext>
            </a:extLst>
          </p:cNvPr>
          <p:cNvSpPr/>
          <p:nvPr/>
        </p:nvSpPr>
        <p:spPr>
          <a:xfrm>
            <a:off x="9406780" y="5157192"/>
            <a:ext cx="216024" cy="3989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1" name="TextBox 10">
            <a:extLst>
              <a:ext uri="{FF2B5EF4-FFF2-40B4-BE49-F238E27FC236}">
                <a16:creationId xmlns:a16="http://schemas.microsoft.com/office/drawing/2014/main" id="{993BBFA0-0885-AA4E-052E-32691E99F6BD}"/>
              </a:ext>
            </a:extLst>
          </p:cNvPr>
          <p:cNvSpPr txBox="1"/>
          <p:nvPr/>
        </p:nvSpPr>
        <p:spPr>
          <a:xfrm>
            <a:off x="8110636" y="5556142"/>
            <a:ext cx="3312368" cy="1446550"/>
          </a:xfrm>
          <a:prstGeom prst="rect">
            <a:avLst/>
          </a:prstGeom>
          <a:noFill/>
        </p:spPr>
        <p:txBody>
          <a:bodyPr wrap="square" rtlCol="0">
            <a:spAutoFit/>
          </a:bodyPr>
          <a:lstStyle/>
          <a:p>
            <a:r>
              <a:rPr lang="en-IN" sz="2000" b="1" dirty="0">
                <a:solidFill>
                  <a:srgbClr val="006666"/>
                </a:solidFill>
              </a:rPr>
              <a:t>Type file name and select location where you want to save the encoded image</a:t>
            </a:r>
          </a:p>
          <a:p>
            <a:endParaRPr lang="en-IN" sz="2800" dirty="0"/>
          </a:p>
        </p:txBody>
      </p:sp>
      <p:sp>
        <p:nvSpPr>
          <p:cNvPr id="13" name="TextBox 12">
            <a:extLst>
              <a:ext uri="{FF2B5EF4-FFF2-40B4-BE49-F238E27FC236}">
                <a16:creationId xmlns:a16="http://schemas.microsoft.com/office/drawing/2014/main" id="{54127F24-5C6A-DCD9-2074-5D15696E0EF1}"/>
              </a:ext>
            </a:extLst>
          </p:cNvPr>
          <p:cNvSpPr txBox="1"/>
          <p:nvPr/>
        </p:nvSpPr>
        <p:spPr>
          <a:xfrm>
            <a:off x="1053852" y="384900"/>
            <a:ext cx="1728192" cy="523220"/>
          </a:xfrm>
          <a:prstGeom prst="rect">
            <a:avLst/>
          </a:prstGeom>
          <a:noFill/>
        </p:spPr>
        <p:txBody>
          <a:bodyPr wrap="square" rtlCol="0">
            <a:spAutoFit/>
          </a:bodyPr>
          <a:lstStyle/>
          <a:p>
            <a:r>
              <a:rPr lang="en-US" sz="2800" dirty="0">
                <a:solidFill>
                  <a:srgbClr val="33CCCC"/>
                </a:solidFill>
              </a:rPr>
              <a:t>STEP 2</a:t>
            </a:r>
            <a:endParaRPr lang="en-IN" sz="2800" dirty="0">
              <a:solidFill>
                <a:srgbClr val="33CCCC"/>
              </a:solidFill>
            </a:endParaRPr>
          </a:p>
        </p:txBody>
      </p:sp>
    </p:spTree>
    <p:extLst>
      <p:ext uri="{BB962C8B-B14F-4D97-AF65-F5344CB8AC3E}">
        <p14:creationId xmlns:p14="http://schemas.microsoft.com/office/powerpoint/2010/main" val="32907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8A66E-6DE2-9E7E-FB3B-51A2E36136FC}"/>
              </a:ext>
            </a:extLst>
          </p:cNvPr>
          <p:cNvPicPr>
            <a:picLocks noChangeAspect="1"/>
          </p:cNvPicPr>
          <p:nvPr/>
        </p:nvPicPr>
        <p:blipFill>
          <a:blip r:embed="rId2"/>
          <a:stretch>
            <a:fillRect/>
          </a:stretch>
        </p:blipFill>
        <p:spPr>
          <a:xfrm>
            <a:off x="3358108" y="980728"/>
            <a:ext cx="8358340" cy="5352752"/>
          </a:xfrm>
          <a:prstGeom prst="rect">
            <a:avLst/>
          </a:prstGeom>
        </p:spPr>
      </p:pic>
      <p:sp>
        <p:nvSpPr>
          <p:cNvPr id="4" name="Arrow: Right 3">
            <a:extLst>
              <a:ext uri="{FF2B5EF4-FFF2-40B4-BE49-F238E27FC236}">
                <a16:creationId xmlns:a16="http://schemas.microsoft.com/office/drawing/2014/main" id="{AEBEDCDB-3152-208D-1066-108DA1662262}"/>
              </a:ext>
            </a:extLst>
          </p:cNvPr>
          <p:cNvSpPr/>
          <p:nvPr/>
        </p:nvSpPr>
        <p:spPr>
          <a:xfrm>
            <a:off x="2854052" y="5517232"/>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6" name="TextBox 5">
            <a:extLst>
              <a:ext uri="{FF2B5EF4-FFF2-40B4-BE49-F238E27FC236}">
                <a16:creationId xmlns:a16="http://schemas.microsoft.com/office/drawing/2014/main" id="{43C53B99-708C-8FAB-85A3-23E4A260DC24}"/>
              </a:ext>
            </a:extLst>
          </p:cNvPr>
          <p:cNvSpPr txBox="1"/>
          <p:nvPr/>
        </p:nvSpPr>
        <p:spPr>
          <a:xfrm>
            <a:off x="117748" y="5301208"/>
            <a:ext cx="2736304" cy="1261884"/>
          </a:xfrm>
          <a:prstGeom prst="rect">
            <a:avLst/>
          </a:prstGeom>
          <a:noFill/>
        </p:spPr>
        <p:txBody>
          <a:bodyPr wrap="square" rtlCol="0">
            <a:spAutoFit/>
          </a:bodyPr>
          <a:lstStyle/>
          <a:p>
            <a:r>
              <a:rPr lang="en-IN" b="1" dirty="0">
                <a:solidFill>
                  <a:srgbClr val="FFFF00"/>
                </a:solidFill>
              </a:rPr>
              <a:t>Click  to decode the encrypted image</a:t>
            </a:r>
          </a:p>
          <a:p>
            <a:endParaRPr lang="en-IN" sz="2800" dirty="0"/>
          </a:p>
        </p:txBody>
      </p:sp>
    </p:spTree>
    <p:extLst>
      <p:ext uri="{BB962C8B-B14F-4D97-AF65-F5344CB8AC3E}">
        <p14:creationId xmlns:p14="http://schemas.microsoft.com/office/powerpoint/2010/main" val="401730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7FC91-F271-DBBC-2898-616975E5173E}"/>
              </a:ext>
            </a:extLst>
          </p:cNvPr>
          <p:cNvSpPr>
            <a:spLocks noGrp="1"/>
          </p:cNvSpPr>
          <p:nvPr>
            <p:ph type="title"/>
          </p:nvPr>
        </p:nvSpPr>
        <p:spPr/>
        <p:txBody>
          <a:bodyPr>
            <a:normAutofit/>
          </a:bodyPr>
          <a:lstStyle/>
          <a:p>
            <a:pPr algn="ctr"/>
            <a:r>
              <a:rPr lang="en-IN" sz="4000" b="1" dirty="0">
                <a:solidFill>
                  <a:srgbClr val="33CCCC"/>
                </a:solidFill>
              </a:rPr>
              <a:t>Step -2 </a:t>
            </a:r>
          </a:p>
        </p:txBody>
      </p:sp>
      <p:sp>
        <p:nvSpPr>
          <p:cNvPr id="5" name="Content Placeholder 4">
            <a:extLst>
              <a:ext uri="{FF2B5EF4-FFF2-40B4-BE49-F238E27FC236}">
                <a16:creationId xmlns:a16="http://schemas.microsoft.com/office/drawing/2014/main" id="{33D39076-C815-256A-3691-C2CEA7B31715}"/>
              </a:ext>
            </a:extLst>
          </p:cNvPr>
          <p:cNvSpPr>
            <a:spLocks noGrp="1"/>
          </p:cNvSpPr>
          <p:nvPr>
            <p:ph sz="half" idx="1"/>
          </p:nvPr>
        </p:nvSpPr>
        <p:spPr>
          <a:xfrm>
            <a:off x="2061964" y="3717032"/>
            <a:ext cx="8136904" cy="1080120"/>
          </a:xfrm>
        </p:spPr>
        <p:txBody>
          <a:bodyPr>
            <a:normAutofit/>
          </a:bodyPr>
          <a:lstStyle/>
          <a:p>
            <a:pPr marL="0" indent="0">
              <a:buNone/>
            </a:pPr>
            <a:r>
              <a:rPr lang="en-IN" sz="2400" dirty="0"/>
              <a:t>Select image from which you want to decode text/image</a:t>
            </a:r>
          </a:p>
        </p:txBody>
      </p:sp>
      <p:pic>
        <p:nvPicPr>
          <p:cNvPr id="8" name="Content Placeholder 7">
            <a:extLst>
              <a:ext uri="{FF2B5EF4-FFF2-40B4-BE49-F238E27FC236}">
                <a16:creationId xmlns:a16="http://schemas.microsoft.com/office/drawing/2014/main" id="{18C06610-8ECD-2107-9877-C899D52AF9BA}"/>
              </a:ext>
            </a:extLst>
          </p:cNvPr>
          <p:cNvPicPr>
            <a:picLocks noGrp="1" noChangeAspect="1"/>
          </p:cNvPicPr>
          <p:nvPr>
            <p:ph sz="half" idx="2"/>
          </p:nvPr>
        </p:nvPicPr>
        <p:blipFill>
          <a:blip r:embed="rId2"/>
          <a:stretch>
            <a:fillRect/>
          </a:stretch>
        </p:blipFill>
        <p:spPr>
          <a:xfrm>
            <a:off x="1629917" y="1916833"/>
            <a:ext cx="9001000" cy="1152128"/>
          </a:xfrm>
        </p:spPr>
      </p:pic>
    </p:spTree>
    <p:extLst>
      <p:ext uri="{BB962C8B-B14F-4D97-AF65-F5344CB8AC3E}">
        <p14:creationId xmlns:p14="http://schemas.microsoft.com/office/powerpoint/2010/main" val="294159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15070-78B2-7854-1F27-80C1A4536FC7}"/>
              </a:ext>
            </a:extLst>
          </p:cNvPr>
          <p:cNvSpPr txBox="1"/>
          <p:nvPr/>
        </p:nvSpPr>
        <p:spPr>
          <a:xfrm>
            <a:off x="2566020" y="404664"/>
            <a:ext cx="6048672" cy="769441"/>
          </a:xfrm>
          <a:prstGeom prst="rect">
            <a:avLst/>
          </a:prstGeom>
          <a:noFill/>
        </p:spPr>
        <p:txBody>
          <a:bodyPr wrap="square" rtlCol="0">
            <a:spAutoFit/>
          </a:bodyPr>
          <a:lstStyle/>
          <a:p>
            <a:pPr algn="ctr"/>
            <a:r>
              <a:rPr lang="en-IN" sz="4400" dirty="0">
                <a:solidFill>
                  <a:srgbClr val="33CCCC"/>
                </a:solidFill>
                <a:latin typeface="Arial Narrow" panose="020B0606020202030204" pitchFamily="34" charset="0"/>
              </a:rPr>
              <a:t>Step -3 </a:t>
            </a:r>
          </a:p>
        </p:txBody>
      </p:sp>
      <p:sp>
        <p:nvSpPr>
          <p:cNvPr id="8" name="TextBox 7">
            <a:extLst>
              <a:ext uri="{FF2B5EF4-FFF2-40B4-BE49-F238E27FC236}">
                <a16:creationId xmlns:a16="http://schemas.microsoft.com/office/drawing/2014/main" id="{A71F3741-7878-FE6E-EF3E-A24A880DB31D}"/>
              </a:ext>
            </a:extLst>
          </p:cNvPr>
          <p:cNvSpPr txBox="1"/>
          <p:nvPr/>
        </p:nvSpPr>
        <p:spPr>
          <a:xfrm>
            <a:off x="4654252" y="5991671"/>
            <a:ext cx="4320480" cy="461665"/>
          </a:xfrm>
          <a:prstGeom prst="rect">
            <a:avLst/>
          </a:prstGeom>
          <a:noFill/>
        </p:spPr>
        <p:txBody>
          <a:bodyPr wrap="square" rtlCol="0">
            <a:spAutoFit/>
          </a:bodyPr>
          <a:lstStyle/>
          <a:p>
            <a:r>
              <a:rPr lang="en-IN" dirty="0"/>
              <a:t>Encoded image inside left image </a:t>
            </a:r>
          </a:p>
        </p:txBody>
      </p:sp>
      <p:sp>
        <p:nvSpPr>
          <p:cNvPr id="11" name="TextBox 10">
            <a:extLst>
              <a:ext uri="{FF2B5EF4-FFF2-40B4-BE49-F238E27FC236}">
                <a16:creationId xmlns:a16="http://schemas.microsoft.com/office/drawing/2014/main" id="{E2D4A51C-B01D-4ADE-8249-68A649B263B3}"/>
              </a:ext>
            </a:extLst>
          </p:cNvPr>
          <p:cNvSpPr txBox="1"/>
          <p:nvPr/>
        </p:nvSpPr>
        <p:spPr>
          <a:xfrm>
            <a:off x="981844" y="2175247"/>
            <a:ext cx="1584176" cy="923330"/>
          </a:xfrm>
          <a:prstGeom prst="rect">
            <a:avLst/>
          </a:prstGeom>
          <a:noFill/>
        </p:spPr>
        <p:txBody>
          <a:bodyPr wrap="square" rtlCol="0">
            <a:spAutoFit/>
          </a:bodyPr>
          <a:lstStyle/>
          <a:p>
            <a:r>
              <a:rPr lang="en-IN" sz="1800" dirty="0"/>
              <a:t>Press this button to decrypt image </a:t>
            </a:r>
          </a:p>
        </p:txBody>
      </p:sp>
      <p:pic>
        <p:nvPicPr>
          <p:cNvPr id="5" name="Picture 4" descr="A screenshot of a computer&#10;&#10;Description automatically generated with medium confidence">
            <a:extLst>
              <a:ext uri="{FF2B5EF4-FFF2-40B4-BE49-F238E27FC236}">
                <a16:creationId xmlns:a16="http://schemas.microsoft.com/office/drawing/2014/main" id="{C49732A8-98BD-E442-5E8F-E3150A9DB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1484784"/>
            <a:ext cx="8902724" cy="4320480"/>
          </a:xfrm>
          <a:prstGeom prst="rect">
            <a:avLst/>
          </a:prstGeom>
        </p:spPr>
      </p:pic>
      <p:sp>
        <p:nvSpPr>
          <p:cNvPr id="6" name="Arrow: Right 5">
            <a:extLst>
              <a:ext uri="{FF2B5EF4-FFF2-40B4-BE49-F238E27FC236}">
                <a16:creationId xmlns:a16="http://schemas.microsoft.com/office/drawing/2014/main" id="{AD1A78B7-4713-7981-F0BF-8062A4E9FEDF}"/>
              </a:ext>
            </a:extLst>
          </p:cNvPr>
          <p:cNvSpPr/>
          <p:nvPr/>
        </p:nvSpPr>
        <p:spPr>
          <a:xfrm>
            <a:off x="2494012" y="2276872"/>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9" name="Arrow: Up 8">
            <a:extLst>
              <a:ext uri="{FF2B5EF4-FFF2-40B4-BE49-F238E27FC236}">
                <a16:creationId xmlns:a16="http://schemas.microsoft.com/office/drawing/2014/main" id="{79A59CA3-CCD7-EABA-0A5F-29DA1AB941C2}"/>
              </a:ext>
            </a:extLst>
          </p:cNvPr>
          <p:cNvSpPr/>
          <p:nvPr/>
        </p:nvSpPr>
        <p:spPr>
          <a:xfrm>
            <a:off x="6238428" y="4005064"/>
            <a:ext cx="432048" cy="19866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33367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9482-469D-2370-D0B5-BD17D0FC9F16}"/>
              </a:ext>
            </a:extLst>
          </p:cNvPr>
          <p:cNvSpPr>
            <a:spLocks noGrp="1"/>
          </p:cNvSpPr>
          <p:nvPr>
            <p:ph type="title"/>
          </p:nvPr>
        </p:nvSpPr>
        <p:spPr>
          <a:xfrm>
            <a:off x="914161" y="332656"/>
            <a:ext cx="10360501" cy="1223963"/>
          </a:xfrm>
        </p:spPr>
        <p:txBody>
          <a:bodyPr>
            <a:normAutofit/>
          </a:bodyPr>
          <a:lstStyle/>
          <a:p>
            <a:pPr algn="ctr"/>
            <a:r>
              <a:rPr lang="en-IN" sz="5400" dirty="0">
                <a:solidFill>
                  <a:srgbClr val="33CCCC"/>
                </a:solidFill>
                <a:latin typeface="Arial Rounded MT Bold" panose="020F0704030504030204" pitchFamily="34" charset="0"/>
              </a:rPr>
              <a:t>Summary</a:t>
            </a:r>
          </a:p>
        </p:txBody>
      </p:sp>
      <p:sp>
        <p:nvSpPr>
          <p:cNvPr id="3" name="Content Placeholder 2">
            <a:extLst>
              <a:ext uri="{FF2B5EF4-FFF2-40B4-BE49-F238E27FC236}">
                <a16:creationId xmlns:a16="http://schemas.microsoft.com/office/drawing/2014/main" id="{D6BC6E38-E1D1-FFB0-3913-561939ED00CF}"/>
              </a:ext>
            </a:extLst>
          </p:cNvPr>
          <p:cNvSpPr>
            <a:spLocks noGrp="1"/>
          </p:cNvSpPr>
          <p:nvPr>
            <p:ph idx="1"/>
          </p:nvPr>
        </p:nvSpPr>
        <p:spPr/>
        <p:txBody>
          <a:bodyPr/>
          <a:lstStyle/>
          <a:p>
            <a:pPr marL="0" indent="0">
              <a:buNone/>
            </a:pPr>
            <a:r>
              <a:rPr lang="en-US" dirty="0"/>
              <a:t>This presentation discusses the basic fundamentals of image steganography, implementations of image steganography in real world and some terminologies required to understand image steganography. Also, implementation of LSB steganography and how image compression takes a major part in it.</a:t>
            </a:r>
            <a:endParaRPr lang="en-IN" dirty="0"/>
          </a:p>
          <a:p>
            <a:pPr marL="0" indent="0">
              <a:buNone/>
            </a:pPr>
            <a:endParaRPr lang="en-IN" dirty="0"/>
          </a:p>
        </p:txBody>
      </p:sp>
    </p:spTree>
    <p:extLst>
      <p:ext uri="{BB962C8B-B14F-4D97-AF65-F5344CB8AC3E}">
        <p14:creationId xmlns:p14="http://schemas.microsoft.com/office/powerpoint/2010/main" val="116845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0D6E-DA38-760C-5587-B58E0C1EBA51}"/>
              </a:ext>
            </a:extLst>
          </p:cNvPr>
          <p:cNvSpPr>
            <a:spLocks noGrp="1"/>
          </p:cNvSpPr>
          <p:nvPr>
            <p:ph type="title"/>
          </p:nvPr>
        </p:nvSpPr>
        <p:spPr/>
        <p:txBody>
          <a:bodyPr>
            <a:normAutofit/>
          </a:bodyPr>
          <a:lstStyle/>
          <a:p>
            <a:pPr algn="ctr"/>
            <a:r>
              <a:rPr lang="en-IN" sz="5400" dirty="0">
                <a:solidFill>
                  <a:srgbClr val="33CCCC"/>
                </a:solidFill>
                <a:latin typeface="Arial Rounded MT Bold" panose="020F0704030504030204" pitchFamily="34" charset="0"/>
              </a:rPr>
              <a:t>The Conclusion</a:t>
            </a:r>
          </a:p>
        </p:txBody>
      </p:sp>
      <p:sp>
        <p:nvSpPr>
          <p:cNvPr id="3" name="Content Placeholder 2">
            <a:extLst>
              <a:ext uri="{FF2B5EF4-FFF2-40B4-BE49-F238E27FC236}">
                <a16:creationId xmlns:a16="http://schemas.microsoft.com/office/drawing/2014/main" id="{F315BF10-9979-2F26-3867-C938280F48AD}"/>
              </a:ext>
            </a:extLst>
          </p:cNvPr>
          <p:cNvSpPr>
            <a:spLocks noGrp="1"/>
          </p:cNvSpPr>
          <p:nvPr>
            <p:ph idx="1"/>
          </p:nvPr>
        </p:nvSpPr>
        <p:spPr/>
        <p:txBody>
          <a:bodyPr/>
          <a:lstStyle/>
          <a:p>
            <a:pPr marL="0" indent="0">
              <a:buNone/>
            </a:pPr>
            <a:r>
              <a:rPr lang="en-US" dirty="0"/>
              <a:t>After successful completion of the project we learned :</a:t>
            </a:r>
          </a:p>
          <a:p>
            <a:pPr marL="0" indent="0">
              <a:buNone/>
            </a:pPr>
            <a:r>
              <a:rPr lang="en-US" dirty="0"/>
              <a:t> • There are many different ways we can exchange image secretly in this day. </a:t>
            </a:r>
          </a:p>
          <a:p>
            <a:pPr marL="0" indent="0">
              <a:buNone/>
            </a:pPr>
            <a:r>
              <a:rPr lang="en-US" dirty="0"/>
              <a:t>• How an image is processed by a computer.</a:t>
            </a:r>
          </a:p>
          <a:p>
            <a:pPr marL="0" indent="0">
              <a:buNone/>
            </a:pPr>
            <a:r>
              <a:rPr lang="en-US" dirty="0"/>
              <a:t> • Different ways to hide message inside images. </a:t>
            </a:r>
          </a:p>
          <a:p>
            <a:pPr marL="0" indent="0">
              <a:buNone/>
            </a:pPr>
            <a:r>
              <a:rPr lang="en-US" dirty="0"/>
              <a:t>• How we can understand the fundamentals of different techniques and use them to achieve our goal.</a:t>
            </a:r>
          </a:p>
          <a:p>
            <a:pPr marL="0" indent="0">
              <a:buNone/>
            </a:pPr>
            <a:r>
              <a:rPr lang="en-US" dirty="0"/>
              <a:t> • Importance of compression of images.</a:t>
            </a:r>
            <a:endParaRPr lang="en-IN" dirty="0"/>
          </a:p>
        </p:txBody>
      </p:sp>
    </p:spTree>
    <p:extLst>
      <p:ext uri="{BB962C8B-B14F-4D97-AF65-F5344CB8AC3E}">
        <p14:creationId xmlns:p14="http://schemas.microsoft.com/office/powerpoint/2010/main" val="19140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FA1F-E466-F47E-BC0E-D4D9BE3979EB}"/>
              </a:ext>
            </a:extLst>
          </p:cNvPr>
          <p:cNvSpPr>
            <a:spLocks noGrp="1"/>
          </p:cNvSpPr>
          <p:nvPr>
            <p:ph type="title"/>
          </p:nvPr>
        </p:nvSpPr>
        <p:spPr/>
        <p:txBody>
          <a:bodyPr>
            <a:normAutofit/>
          </a:bodyPr>
          <a:lstStyle/>
          <a:p>
            <a:pPr algn="ctr"/>
            <a:r>
              <a:rPr lang="en-US" sz="4400" dirty="0">
                <a:solidFill>
                  <a:srgbClr val="33CCCC"/>
                </a:solidFill>
                <a:latin typeface="Arial Rounded MT Bold" panose="020F0704030504030204" pitchFamily="34" charset="0"/>
              </a:rPr>
              <a:t>Appendix – List of Useful Websites</a:t>
            </a:r>
            <a:endParaRPr lang="en-IN" sz="4400" dirty="0">
              <a:solidFill>
                <a:srgbClr val="33CCCC"/>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28B1E233-D134-14B9-DE6F-B10975F11F4F}"/>
              </a:ext>
            </a:extLst>
          </p:cNvPr>
          <p:cNvSpPr>
            <a:spLocks noGrp="1"/>
          </p:cNvSpPr>
          <p:nvPr>
            <p:ph idx="1"/>
          </p:nvPr>
        </p:nvSpPr>
        <p:spPr/>
        <p:txBody>
          <a:bodyPr/>
          <a:lstStyle/>
          <a:p>
            <a:pPr marL="0" indent="0">
              <a:buNone/>
            </a:pPr>
            <a:r>
              <a:rPr lang="en-IN" dirty="0"/>
              <a:t>1. Advanced JPEG Steganography and Detection by John Ortiz. </a:t>
            </a:r>
            <a:r>
              <a:rPr lang="en-IN" dirty="0">
                <a:hlinkClick r:id="rId2"/>
              </a:rPr>
              <a:t>https://www.youtube.com/watch?v=BQPkRlbVFEs</a:t>
            </a:r>
            <a:endParaRPr lang="en-IN" dirty="0"/>
          </a:p>
          <a:p>
            <a:pPr marL="0" indent="0">
              <a:buNone/>
            </a:pPr>
            <a:r>
              <a:rPr lang="en-IN" dirty="0"/>
              <a:t>2. Secrets Hidden in Images (Steganography) – Computerphile. </a:t>
            </a:r>
            <a:r>
              <a:rPr lang="en-IN" dirty="0">
                <a:hlinkClick r:id="rId3"/>
              </a:rPr>
              <a:t>https://www.youtube.com/watch?v=TWEXCYQKyDc</a:t>
            </a:r>
            <a:endParaRPr lang="en-IN" dirty="0"/>
          </a:p>
          <a:p>
            <a:pPr marL="0" indent="0">
              <a:buNone/>
            </a:pPr>
            <a:r>
              <a:rPr lang="en-IN" dirty="0"/>
              <a:t> 3. Image Compressing using Discrete Cosine Transform in </a:t>
            </a:r>
            <a:r>
              <a:rPr lang="en-IN" dirty="0" err="1"/>
              <a:t>Matlab</a:t>
            </a:r>
            <a:r>
              <a:rPr lang="en-IN" dirty="0"/>
              <a:t>- Part 1  </a:t>
            </a:r>
            <a:r>
              <a:rPr lang="en-IN" dirty="0">
                <a:solidFill>
                  <a:srgbClr val="33CCCC"/>
                </a:solidFill>
              </a:rPr>
              <a:t>https://www.youtube.com/watch?v=UU0tLHsMaOA </a:t>
            </a:r>
          </a:p>
          <a:p>
            <a:pPr marL="0" indent="0">
              <a:buNone/>
            </a:pPr>
            <a:r>
              <a:rPr lang="en-IN" dirty="0"/>
              <a:t>4. The Tickle Trunk: Guide to JPEG-89 Compression.     </a:t>
            </a:r>
            <a:r>
              <a:rPr lang="en-IN" dirty="0">
                <a:solidFill>
                  <a:srgbClr val="33CCCC"/>
                </a:solidFill>
              </a:rPr>
              <a:t>http://cgjennings.ca/toybox/hjpeg/</a:t>
            </a:r>
          </a:p>
        </p:txBody>
      </p:sp>
    </p:spTree>
    <p:extLst>
      <p:ext uri="{BB962C8B-B14F-4D97-AF65-F5344CB8AC3E}">
        <p14:creationId xmlns:p14="http://schemas.microsoft.com/office/powerpoint/2010/main" val="209532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210-C1DE-D160-5D74-86F954A53CEB}"/>
              </a:ext>
            </a:extLst>
          </p:cNvPr>
          <p:cNvSpPr>
            <a:spLocks noGrp="1"/>
          </p:cNvSpPr>
          <p:nvPr>
            <p:ph type="title"/>
          </p:nvPr>
        </p:nvSpPr>
        <p:spPr>
          <a:xfrm>
            <a:off x="1" y="2708920"/>
            <a:ext cx="12188824" cy="864096"/>
          </a:xfrm>
        </p:spPr>
        <p:txBody>
          <a:bodyPr>
            <a:normAutofit/>
          </a:bodyPr>
          <a:lstStyle/>
          <a:p>
            <a:pPr algn="ctr"/>
            <a:r>
              <a:rPr lang="en-IN" sz="5400" dirty="0">
                <a:solidFill>
                  <a:srgbClr val="33CCCC"/>
                </a:solidFill>
                <a:latin typeface="Arial Rounded MT Bold" panose="020F0704030504030204" pitchFamily="34" charset="0"/>
              </a:rPr>
              <a:t>THE END </a:t>
            </a:r>
          </a:p>
        </p:txBody>
      </p:sp>
    </p:spTree>
    <p:extLst>
      <p:ext uri="{BB962C8B-B14F-4D97-AF65-F5344CB8AC3E}">
        <p14:creationId xmlns:p14="http://schemas.microsoft.com/office/powerpoint/2010/main" val="23944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EB708-A0F5-D8C9-E1E5-354ADDCAB1FB}"/>
              </a:ext>
            </a:extLst>
          </p:cNvPr>
          <p:cNvSpPr txBox="1"/>
          <p:nvPr/>
        </p:nvSpPr>
        <p:spPr>
          <a:xfrm>
            <a:off x="1161864" y="1628800"/>
            <a:ext cx="5256584" cy="3260060"/>
          </a:xfrm>
          <a:prstGeom prst="rect">
            <a:avLst/>
          </a:prstGeom>
          <a:noFill/>
        </p:spPr>
        <p:txBody>
          <a:bodyPr wrap="square" rtlCol="0">
            <a:spAutoFit/>
          </a:bodyPr>
          <a:lstStyle/>
          <a:p>
            <a:pPr>
              <a:lnSpc>
                <a:spcPct val="80000"/>
              </a:lnSpc>
              <a:spcBef>
                <a:spcPts val="700"/>
              </a:spcBef>
              <a:buClrTx/>
              <a:buFontTx/>
              <a:buNone/>
            </a:pPr>
            <a:r>
              <a:rPr lang="en-US" altLang="en-US" sz="2000" dirty="0">
                <a:latin typeface="Garamond" panose="02020404030301010803" pitchFamily="18" charset="0"/>
              </a:rPr>
              <a:t>Steganography is an ancient technique (known from the Antiquity) for hiding information.</a:t>
            </a:r>
          </a:p>
          <a:p>
            <a:pPr>
              <a:lnSpc>
                <a:spcPct val="80000"/>
              </a:lnSpc>
              <a:spcBef>
                <a:spcPts val="700"/>
              </a:spcBef>
              <a:buClrTx/>
              <a:buFontTx/>
              <a:buNone/>
            </a:pPr>
            <a:r>
              <a:rPr lang="en-US" altLang="en-US" sz="2000" dirty="0">
                <a:latin typeface="Garamond" panose="02020404030301010803" pitchFamily="18" charset="0"/>
              </a:rPr>
              <a:t>A Digital Message (</a:t>
            </a:r>
            <a:r>
              <a:rPr lang="en-US" altLang="en-US" sz="2000" b="1" dirty="0">
                <a:latin typeface="Garamond" panose="02020404030301010803" pitchFamily="18" charset="0"/>
              </a:rPr>
              <a:t>the secret</a:t>
            </a:r>
            <a:r>
              <a:rPr lang="en-US" altLang="en-US" sz="2000" dirty="0">
                <a:latin typeface="Garamond" panose="02020404030301010803" pitchFamily="18" charset="0"/>
              </a:rPr>
              <a:t>) can be hidden within</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digital images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audio files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video files</a:t>
            </a:r>
          </a:p>
          <a:p>
            <a:pPr>
              <a:lnSpc>
                <a:spcPct val="80000"/>
              </a:lnSpc>
              <a:spcBef>
                <a:spcPts val="700"/>
              </a:spcBef>
              <a:buFont typeface="Arial" panose="020B0604020202020204" pitchFamily="34" charset="0"/>
              <a:buChar char="-"/>
            </a:pPr>
            <a:r>
              <a:rPr lang="en-US" altLang="en-US" sz="2000" dirty="0">
                <a:latin typeface="Garamond" panose="02020404030301010803" pitchFamily="18" charset="0"/>
              </a:rPr>
              <a:t>… or even other text messages by storing the secret information within inessential lines of code (bytes) that don't alter the look or sound of the original file.</a:t>
            </a:r>
          </a:p>
        </p:txBody>
      </p:sp>
      <p:sp>
        <p:nvSpPr>
          <p:cNvPr id="4" name="TextBox 3">
            <a:extLst>
              <a:ext uri="{FF2B5EF4-FFF2-40B4-BE49-F238E27FC236}">
                <a16:creationId xmlns:a16="http://schemas.microsoft.com/office/drawing/2014/main" id="{44966432-2FF4-AD9C-8E9A-767437B6A8FA}"/>
              </a:ext>
            </a:extLst>
          </p:cNvPr>
          <p:cNvSpPr txBox="1"/>
          <p:nvPr/>
        </p:nvSpPr>
        <p:spPr>
          <a:xfrm>
            <a:off x="1161864" y="908720"/>
            <a:ext cx="6192688" cy="523220"/>
          </a:xfrm>
          <a:prstGeom prst="rect">
            <a:avLst/>
          </a:prstGeom>
          <a:noFill/>
        </p:spPr>
        <p:txBody>
          <a:bodyPr wrap="square" rtlCol="0">
            <a:spAutoFit/>
          </a:bodyPr>
          <a:lstStyle/>
          <a:p>
            <a:r>
              <a:rPr lang="en-US" sz="2800">
                <a:solidFill>
                  <a:srgbClr val="009999"/>
                </a:solidFill>
                <a:latin typeface="Amasis MT Pro Medium" panose="02040604050005020304" pitchFamily="18" charset="0"/>
              </a:rPr>
              <a:t>HOW STEGANOGRAPHY WORKS</a:t>
            </a:r>
            <a:endParaRPr lang="en-IN" sz="2800" dirty="0"/>
          </a:p>
        </p:txBody>
      </p:sp>
      <p:pic>
        <p:nvPicPr>
          <p:cNvPr id="5" name="Picture 4">
            <a:extLst>
              <a:ext uri="{FF2B5EF4-FFF2-40B4-BE49-F238E27FC236}">
                <a16:creationId xmlns:a16="http://schemas.microsoft.com/office/drawing/2014/main" id="{D8BB132D-806C-4E0F-6311-084090FC41D8}"/>
              </a:ext>
            </a:extLst>
          </p:cNvPr>
          <p:cNvPicPr>
            <a:picLocks noChangeAspect="1"/>
          </p:cNvPicPr>
          <p:nvPr/>
        </p:nvPicPr>
        <p:blipFill>
          <a:blip r:embed="rId2"/>
          <a:stretch>
            <a:fillRect/>
          </a:stretch>
        </p:blipFill>
        <p:spPr>
          <a:xfrm>
            <a:off x="6475962" y="1556792"/>
            <a:ext cx="4598479" cy="4654997"/>
          </a:xfrm>
          <a:prstGeom prst="rect">
            <a:avLst/>
          </a:prstGeom>
        </p:spPr>
      </p:pic>
    </p:spTree>
    <p:extLst>
      <p:ext uri="{BB962C8B-B14F-4D97-AF65-F5344CB8AC3E}">
        <p14:creationId xmlns:p14="http://schemas.microsoft.com/office/powerpoint/2010/main" val="22531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C99F0E-013A-E5A4-C90A-6DAC0E0C03EB}"/>
              </a:ext>
            </a:extLst>
          </p:cNvPr>
          <p:cNvSpPr txBox="1"/>
          <p:nvPr/>
        </p:nvSpPr>
        <p:spPr>
          <a:xfrm>
            <a:off x="1269876" y="1556792"/>
            <a:ext cx="10009112" cy="4462760"/>
          </a:xfrm>
          <a:prstGeom prst="rect">
            <a:avLst/>
          </a:prstGeom>
          <a:noFill/>
        </p:spPr>
        <p:txBody>
          <a:bodyPr wrap="square" rtlCol="0">
            <a:spAutoFit/>
          </a:bodyPr>
          <a:lstStyle/>
          <a:p>
            <a:pPr marL="609600" indent="-609600">
              <a:spcBef>
                <a:spcPct val="0"/>
              </a:spcBef>
              <a:buFont typeface="Arial" panose="020B0604020202020204" pitchFamily="34" charset="0"/>
              <a:buChar char="•"/>
            </a:pPr>
            <a:r>
              <a:rPr lang="en-US" altLang="en-US" dirty="0">
                <a:latin typeface="Garamond" panose="02020404030301010803" pitchFamily="18" charset="0"/>
              </a:rPr>
              <a:t>The data to be concealed is compressed and hidden within another file.</a:t>
            </a:r>
          </a:p>
          <a:p>
            <a:pPr marL="609600" indent="-609600">
              <a:spcBef>
                <a:spcPct val="0"/>
              </a:spcBef>
              <a:buFont typeface="Arial" panose="020B0604020202020204" pitchFamily="34" charset="0"/>
              <a:buChar char="•"/>
            </a:pPr>
            <a:r>
              <a:rPr lang="en-US" altLang="en-US" dirty="0">
                <a:latin typeface="Garamond" panose="02020404030301010803" pitchFamily="18" charset="0"/>
              </a:rPr>
              <a:t>The first step is to find a file which will be used to hide the message (also called a carrier or a container.)</a:t>
            </a:r>
          </a:p>
          <a:p>
            <a:pPr marL="609600" indent="-609600">
              <a:spcBef>
                <a:spcPct val="0"/>
              </a:spcBef>
              <a:buFont typeface="Arial" panose="020B0604020202020204" pitchFamily="34" charset="0"/>
              <a:buChar char="•"/>
            </a:pPr>
            <a:r>
              <a:rPr lang="en-US" altLang="en-US" dirty="0">
                <a:latin typeface="Garamond" panose="02020404030301010803" pitchFamily="18" charset="0"/>
              </a:rPr>
              <a:t>The next step is to embed the message one wants to hide within the carrier using a steganographic technique. </a:t>
            </a:r>
          </a:p>
          <a:p>
            <a:pPr marL="609600" indent="-609600">
              <a:spcBef>
                <a:spcPct val="0"/>
              </a:spcBef>
              <a:buFont typeface="Arial" panose="020B0604020202020204" pitchFamily="34" charset="0"/>
              <a:buChar char="•"/>
            </a:pPr>
            <a:r>
              <a:rPr lang="en-US" altLang="en-US" dirty="0">
                <a:latin typeface="Garamond" panose="02020404030301010803" pitchFamily="18" charset="0"/>
              </a:rPr>
              <a:t>Two different techniques commonly used for embedding are: </a:t>
            </a:r>
          </a:p>
          <a:p>
            <a:pPr marL="1100138" lvl="1" indent="-533400">
              <a:spcBef>
                <a:spcPct val="0"/>
              </a:spcBef>
              <a:buFont typeface="Wingdings" panose="05000000000000000000" pitchFamily="2" charset="2"/>
              <a:buChar char="Ø"/>
            </a:pPr>
            <a:r>
              <a:rPr lang="en-US" altLang="en-US" sz="2000" dirty="0">
                <a:latin typeface="Garamond" panose="02020404030301010803" pitchFamily="18" charset="0"/>
              </a:rPr>
              <a:t>Replace the least significant bit of each byte in the [carrier] with a single bit for the hidden message.</a:t>
            </a:r>
          </a:p>
          <a:p>
            <a:pPr marL="1100138" lvl="1" indent="-533400">
              <a:spcBef>
                <a:spcPct val="0"/>
              </a:spcBef>
              <a:buFont typeface="Wingdings" panose="05000000000000000000" pitchFamily="2" charset="2"/>
              <a:buChar char="Ø"/>
            </a:pPr>
            <a:r>
              <a:rPr lang="en-US" altLang="en-US" sz="2000" dirty="0">
                <a:latin typeface="Garamond" panose="02020404030301010803" pitchFamily="18" charset="0"/>
              </a:rPr>
              <a:t>Select certain bytes in which to embed the message using a random number generator; resampling the bytes to pixel mapping to preserve color scheme, in the case of an image...; hiding information in the coefficients of the discrete cosine, fractal or wavelet transform of an image; and applying mimic functions that adapt bit pattern to a given statistical distribution."</a:t>
            </a:r>
          </a:p>
        </p:txBody>
      </p:sp>
      <p:sp>
        <p:nvSpPr>
          <p:cNvPr id="12" name="TextBox 11">
            <a:extLst>
              <a:ext uri="{FF2B5EF4-FFF2-40B4-BE49-F238E27FC236}">
                <a16:creationId xmlns:a16="http://schemas.microsoft.com/office/drawing/2014/main" id="{C01E9E39-45C7-7187-2A70-5CE0EB058602}"/>
              </a:ext>
            </a:extLst>
          </p:cNvPr>
          <p:cNvSpPr txBox="1"/>
          <p:nvPr/>
        </p:nvSpPr>
        <p:spPr>
          <a:xfrm>
            <a:off x="1881944" y="692696"/>
            <a:ext cx="8928992" cy="769441"/>
          </a:xfrm>
          <a:prstGeom prst="rect">
            <a:avLst/>
          </a:prstGeom>
          <a:noFill/>
        </p:spPr>
        <p:txBody>
          <a:bodyPr wrap="square" rtlCol="0">
            <a:spAutoFit/>
          </a:bodyPr>
          <a:lstStyle/>
          <a:p>
            <a:r>
              <a:rPr lang="en-IN" sz="4400" dirty="0">
                <a:solidFill>
                  <a:srgbClr val="008080"/>
                </a:solidFill>
                <a:latin typeface="Amasis MT Pro Medium" panose="02040604050005020304" pitchFamily="18" charset="0"/>
                <a:cs typeface="Aparajita" panose="020B0502040204020203" pitchFamily="18" charset="0"/>
              </a:rPr>
              <a:t>PROCESS IN STEGANOGRAPHY </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E50D-6D28-B643-388F-9689DF4DCCB6}"/>
              </a:ext>
            </a:extLst>
          </p:cNvPr>
          <p:cNvSpPr>
            <a:spLocks noGrp="1"/>
          </p:cNvSpPr>
          <p:nvPr>
            <p:ph type="title"/>
          </p:nvPr>
        </p:nvSpPr>
        <p:spPr/>
        <p:txBody>
          <a:bodyPr>
            <a:normAutofit fontScale="90000"/>
          </a:bodyPr>
          <a:lstStyle/>
          <a:p>
            <a:pPr algn="ctr"/>
            <a:r>
              <a:rPr lang="en-IN" sz="4800" b="1" i="0" dirty="0">
                <a:solidFill>
                  <a:srgbClr val="33CCCC"/>
                </a:solidFill>
                <a:effectLst/>
                <a:latin typeface="sohne"/>
              </a:rPr>
              <a:t>LSB IMAGE STEGANOGRAPHY</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A10F9FEE-4785-F4DB-4B9F-F705A12422ED}"/>
              </a:ext>
            </a:extLst>
          </p:cNvPr>
          <p:cNvSpPr>
            <a:spLocks noGrp="1"/>
          </p:cNvSpPr>
          <p:nvPr>
            <p:ph idx="1"/>
          </p:nvPr>
        </p:nvSpPr>
        <p:spPr/>
        <p:txBody>
          <a:bodyPr/>
          <a:lstStyle/>
          <a:p>
            <a:pPr marL="0" indent="0">
              <a:buNone/>
            </a:pPr>
            <a:r>
              <a:rPr lang="en-US" b="0" i="0" dirty="0">
                <a:effectLst/>
                <a:latin typeface="source-serif-pro"/>
              </a:rPr>
              <a:t>LSB Steganography is an image steganography technique in which messages are hidden inside an image by replacing each pixel’s least significant bit with the bits of the message to be hidden.</a:t>
            </a:r>
          </a:p>
          <a:p>
            <a:pPr marL="0" indent="0">
              <a:buNone/>
            </a:pPr>
            <a:r>
              <a:rPr lang="en-US" b="0" i="0" dirty="0">
                <a:effectLst/>
                <a:latin typeface="source-serif-pro"/>
              </a:rPr>
              <a:t>To understand better, let’s consider a digital image to be a 2D array of pixels. Each pixel contains values depending on its type and depth. We will consider the most widely used modes — </a:t>
            </a:r>
            <a:r>
              <a:rPr lang="en-US" b="1" i="0" dirty="0">
                <a:effectLst/>
                <a:latin typeface="source-serif-pro"/>
              </a:rPr>
              <a:t>RGB(3x8-bit pixels, true-color) </a:t>
            </a:r>
            <a:r>
              <a:rPr lang="en-US" b="0" i="0" dirty="0">
                <a:effectLst/>
                <a:latin typeface="source-serif-pro"/>
              </a:rPr>
              <a:t>and </a:t>
            </a:r>
            <a:r>
              <a:rPr lang="en-US" b="1" i="0" dirty="0">
                <a:effectLst/>
                <a:latin typeface="source-serif-pro"/>
              </a:rPr>
              <a:t>RGBA(4x8-bit pixels, true-color with transparency mask). </a:t>
            </a:r>
            <a:r>
              <a:rPr lang="en-US" b="0" i="0" dirty="0">
                <a:effectLst/>
                <a:latin typeface="source-serif-pro"/>
              </a:rPr>
              <a:t>These values range from 0–255, (8-bit values).</a:t>
            </a:r>
            <a:endParaRPr lang="en-IN" dirty="0"/>
          </a:p>
        </p:txBody>
      </p:sp>
    </p:spTree>
    <p:extLst>
      <p:ext uri="{BB962C8B-B14F-4D97-AF65-F5344CB8AC3E}">
        <p14:creationId xmlns:p14="http://schemas.microsoft.com/office/powerpoint/2010/main" val="147416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CBEF4-86D7-0CB6-0B1F-364395B2D4F7}"/>
              </a:ext>
            </a:extLst>
          </p:cNvPr>
          <p:cNvPicPr>
            <a:picLocks noChangeAspect="1"/>
          </p:cNvPicPr>
          <p:nvPr/>
        </p:nvPicPr>
        <p:blipFill>
          <a:blip r:embed="rId2"/>
          <a:stretch>
            <a:fillRect/>
          </a:stretch>
        </p:blipFill>
        <p:spPr>
          <a:xfrm>
            <a:off x="1557908" y="980728"/>
            <a:ext cx="9145016" cy="4089831"/>
          </a:xfrm>
          <a:prstGeom prst="rect">
            <a:avLst/>
          </a:prstGeom>
        </p:spPr>
      </p:pic>
      <p:sp>
        <p:nvSpPr>
          <p:cNvPr id="6" name="TextBox 5">
            <a:extLst>
              <a:ext uri="{FF2B5EF4-FFF2-40B4-BE49-F238E27FC236}">
                <a16:creationId xmlns:a16="http://schemas.microsoft.com/office/drawing/2014/main" id="{84E9B5D8-2B04-974B-C471-9076D3A27DC2}"/>
              </a:ext>
            </a:extLst>
          </p:cNvPr>
          <p:cNvSpPr txBox="1"/>
          <p:nvPr/>
        </p:nvSpPr>
        <p:spPr>
          <a:xfrm>
            <a:off x="1701924" y="5229200"/>
            <a:ext cx="9001000" cy="400110"/>
          </a:xfrm>
          <a:prstGeom prst="rect">
            <a:avLst/>
          </a:prstGeom>
          <a:noFill/>
        </p:spPr>
        <p:txBody>
          <a:bodyPr wrap="square" rtlCol="0">
            <a:spAutoFit/>
          </a:bodyPr>
          <a:lstStyle/>
          <a:p>
            <a:pPr algn="ctr"/>
            <a:r>
              <a:rPr lang="en-US" sz="2000" b="0" i="0" dirty="0">
                <a:effectLst/>
                <a:latin typeface="sohne"/>
              </a:rPr>
              <a:t>Representation of Image as a 2D Array of RGB Pixels</a:t>
            </a:r>
            <a:endParaRPr lang="en-IN" sz="2800" dirty="0"/>
          </a:p>
        </p:txBody>
      </p:sp>
    </p:spTree>
    <p:extLst>
      <p:ext uri="{BB962C8B-B14F-4D97-AF65-F5344CB8AC3E}">
        <p14:creationId xmlns:p14="http://schemas.microsoft.com/office/powerpoint/2010/main" val="2046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6F2C-BBFE-61C1-FB5E-04DCE7EC4A0F}"/>
              </a:ext>
            </a:extLst>
          </p:cNvPr>
          <p:cNvSpPr>
            <a:spLocks noGrp="1"/>
          </p:cNvSpPr>
          <p:nvPr>
            <p:ph type="title"/>
          </p:nvPr>
        </p:nvSpPr>
        <p:spPr>
          <a:xfrm>
            <a:off x="1218883" y="274637"/>
            <a:ext cx="10360501" cy="922115"/>
          </a:xfrm>
        </p:spPr>
        <p:txBody>
          <a:bodyPr/>
          <a:lstStyle/>
          <a:p>
            <a:pPr algn="ctr"/>
            <a:r>
              <a:rPr lang="en-IN" sz="3600" b="1" i="0" dirty="0">
                <a:solidFill>
                  <a:srgbClr val="33CCCC"/>
                </a:solidFill>
                <a:effectLst/>
                <a:latin typeface="sohne"/>
              </a:rPr>
              <a:t>LSB IMAGE STEGANOGRAPHY IMPLEMENTATION</a:t>
            </a:r>
            <a:endParaRPr lang="en-IN" dirty="0"/>
          </a:p>
        </p:txBody>
      </p:sp>
      <p:sp>
        <p:nvSpPr>
          <p:cNvPr id="3" name="Content Placeholder 2">
            <a:extLst>
              <a:ext uri="{FF2B5EF4-FFF2-40B4-BE49-F238E27FC236}">
                <a16:creationId xmlns:a16="http://schemas.microsoft.com/office/drawing/2014/main" id="{6A11BA5A-A193-817C-BE53-2CFB35309021}"/>
              </a:ext>
            </a:extLst>
          </p:cNvPr>
          <p:cNvSpPr>
            <a:spLocks noGrp="1"/>
          </p:cNvSpPr>
          <p:nvPr>
            <p:ph idx="1"/>
          </p:nvPr>
        </p:nvSpPr>
        <p:spPr/>
        <p:txBody>
          <a:bodyPr/>
          <a:lstStyle/>
          <a:p>
            <a:pPr marL="0" indent="0">
              <a:buNone/>
            </a:pPr>
            <a:r>
              <a:rPr lang="en-US" b="0" i="0" dirty="0">
                <a:effectLst/>
                <a:latin typeface="source-serif-pro"/>
              </a:rPr>
              <a:t>We can convert the message into decimal values and then into binary, by using the </a:t>
            </a:r>
            <a:r>
              <a:rPr lang="en-US" b="0" i="0" u="sng" dirty="0">
                <a:effectLst/>
                <a:latin typeface="source-serif-pro"/>
                <a:hlinkClick r:id="rId2">
                  <a:extLst>
                    <a:ext uri="{A12FA001-AC4F-418D-AE19-62706E023703}">
                      <ahyp:hlinkClr xmlns:ahyp="http://schemas.microsoft.com/office/drawing/2018/hyperlinkcolor" val="tx"/>
                    </a:ext>
                  </a:extLst>
                </a:hlinkClick>
              </a:rPr>
              <a:t>ASCII Table</a:t>
            </a:r>
            <a:r>
              <a:rPr lang="en-US" b="0" i="0" dirty="0">
                <a:effectLst/>
                <a:latin typeface="source-serif-pro"/>
              </a:rPr>
              <a:t>. Then, we iterate over the pixel values one by one, after converting them to binary, we replace each least significant bit with that message bits in a sequence.</a:t>
            </a:r>
          </a:p>
          <a:p>
            <a:pPr marL="0" indent="0">
              <a:buNone/>
            </a:pPr>
            <a:r>
              <a:rPr lang="en-US" b="0" i="0" dirty="0">
                <a:effectLst/>
                <a:latin typeface="source-serif-pro"/>
              </a:rPr>
              <a:t>To decode an encoded image, we simply reverse the process. Collect and store the last bits of each pixel then split them into groups of 8 and convert it back to ASCII characters to get the hidden message.</a:t>
            </a:r>
            <a:endParaRPr lang="en-IN" dirty="0"/>
          </a:p>
        </p:txBody>
      </p:sp>
    </p:spTree>
    <p:extLst>
      <p:ext uri="{BB962C8B-B14F-4D97-AF65-F5344CB8AC3E}">
        <p14:creationId xmlns:p14="http://schemas.microsoft.com/office/powerpoint/2010/main" val="223208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EAB4F8-7C02-C0DA-FC19-3EF34D38145C}"/>
              </a:ext>
            </a:extLst>
          </p:cNvPr>
          <p:cNvPicPr>
            <a:picLocks noChangeAspect="1"/>
          </p:cNvPicPr>
          <p:nvPr/>
        </p:nvPicPr>
        <p:blipFill>
          <a:blip r:embed="rId2"/>
          <a:stretch>
            <a:fillRect/>
          </a:stretch>
        </p:blipFill>
        <p:spPr>
          <a:xfrm>
            <a:off x="1693636" y="673532"/>
            <a:ext cx="8801552" cy="2395427"/>
          </a:xfrm>
          <a:prstGeom prst="rect">
            <a:avLst/>
          </a:prstGeom>
        </p:spPr>
      </p:pic>
      <p:sp>
        <p:nvSpPr>
          <p:cNvPr id="6" name="TextBox 5">
            <a:extLst>
              <a:ext uri="{FF2B5EF4-FFF2-40B4-BE49-F238E27FC236}">
                <a16:creationId xmlns:a16="http://schemas.microsoft.com/office/drawing/2014/main" id="{42FE38AA-2EB0-4B03-747D-637122C5762E}"/>
              </a:ext>
            </a:extLst>
          </p:cNvPr>
          <p:cNvSpPr txBox="1"/>
          <p:nvPr/>
        </p:nvSpPr>
        <p:spPr>
          <a:xfrm>
            <a:off x="1629916" y="5661248"/>
            <a:ext cx="8865272" cy="523220"/>
          </a:xfrm>
          <a:prstGeom prst="rect">
            <a:avLst/>
          </a:prstGeom>
          <a:noFill/>
        </p:spPr>
        <p:txBody>
          <a:bodyPr wrap="square" rtlCol="0">
            <a:spAutoFit/>
          </a:bodyPr>
          <a:lstStyle/>
          <a:p>
            <a:pPr algn="ctr"/>
            <a:r>
              <a:rPr lang="en-IN" sz="2800" dirty="0"/>
              <a:t>LSB </a:t>
            </a:r>
          </a:p>
        </p:txBody>
      </p:sp>
      <p:pic>
        <p:nvPicPr>
          <p:cNvPr id="8" name="Picture 7">
            <a:extLst>
              <a:ext uri="{FF2B5EF4-FFF2-40B4-BE49-F238E27FC236}">
                <a16:creationId xmlns:a16="http://schemas.microsoft.com/office/drawing/2014/main" id="{477E1D7C-229F-A5BF-0B00-49CEC91AA47D}"/>
              </a:ext>
            </a:extLst>
          </p:cNvPr>
          <p:cNvPicPr>
            <a:picLocks noChangeAspect="1"/>
          </p:cNvPicPr>
          <p:nvPr/>
        </p:nvPicPr>
        <p:blipFill>
          <a:blip r:embed="rId3"/>
          <a:stretch>
            <a:fillRect/>
          </a:stretch>
        </p:blipFill>
        <p:spPr>
          <a:xfrm>
            <a:off x="1629916" y="3284984"/>
            <a:ext cx="9001000" cy="2304256"/>
          </a:xfrm>
          <a:prstGeom prst="rect">
            <a:avLst/>
          </a:prstGeom>
        </p:spPr>
      </p:pic>
    </p:spTree>
    <p:extLst>
      <p:ext uri="{BB962C8B-B14F-4D97-AF65-F5344CB8AC3E}">
        <p14:creationId xmlns:p14="http://schemas.microsoft.com/office/powerpoint/2010/main" val="96751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992</TotalTime>
  <Words>1777</Words>
  <Application>Microsoft Office PowerPoint</Application>
  <PresentationFormat>Custom</PresentationFormat>
  <Paragraphs>139</Paragraphs>
  <Slides>39</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39</vt:i4>
      </vt:variant>
    </vt:vector>
  </HeadingPairs>
  <TitlesOfParts>
    <vt:vector size="59" baseType="lpstr">
      <vt:lpstr>SimSun</vt:lpstr>
      <vt:lpstr>Algerian</vt:lpstr>
      <vt:lpstr>Amasis MT Pro Medium</vt:lpstr>
      <vt:lpstr>Arial</vt:lpstr>
      <vt:lpstr>Arial Narrow</vt:lpstr>
      <vt:lpstr>Arial Rounded MT Bold</vt:lpstr>
      <vt:lpstr>Bahnschrift</vt:lpstr>
      <vt:lpstr>Bahnschrift Light</vt:lpstr>
      <vt:lpstr>Calibri</vt:lpstr>
      <vt:lpstr>Garamond</vt:lpstr>
      <vt:lpstr>KaTeX_Main</vt:lpstr>
      <vt:lpstr>KaTeX_Math</vt:lpstr>
      <vt:lpstr>Lucida Grande</vt:lpstr>
      <vt:lpstr>MuseoSans</vt:lpstr>
      <vt:lpstr>Nunito</vt:lpstr>
      <vt:lpstr>sohne</vt:lpstr>
      <vt:lpstr>Soleil</vt:lpstr>
      <vt:lpstr>source-serif-pro</vt:lpstr>
      <vt:lpstr>Wingdings</vt:lpstr>
      <vt:lpstr>Tech 16x9</vt:lpstr>
      <vt:lpstr>PowerPoint Presentation</vt:lpstr>
      <vt:lpstr>PowerPoint Presentation</vt:lpstr>
      <vt:lpstr>PowerPoint Presentation</vt:lpstr>
      <vt:lpstr>PowerPoint Presentation</vt:lpstr>
      <vt:lpstr>PowerPoint Presentation</vt:lpstr>
      <vt:lpstr>LSB IMAGE STEGANOGRAPHY </vt:lpstr>
      <vt:lpstr>PowerPoint Presentation</vt:lpstr>
      <vt:lpstr>LSB IMAGE STEGANOGRAPHY IMPLEMENTATION</vt:lpstr>
      <vt:lpstr>PowerPoint Presentation</vt:lpstr>
      <vt:lpstr>PowerPoint Presentation</vt:lpstr>
      <vt:lpstr>PowerPoint Presentation</vt:lpstr>
      <vt:lpstr>PowerPoint Presentation</vt:lpstr>
      <vt:lpstr>ZIGZAG SCANNING</vt:lpstr>
      <vt:lpstr>PowerPoint Presentation</vt:lpstr>
      <vt:lpstr>PowerPoint Presentation</vt:lpstr>
      <vt:lpstr>PowerPoint Presentation</vt:lpstr>
      <vt:lpstr>EXAMPLE OF TEXT IN IMAGE STEGANOGRAPHY</vt:lpstr>
      <vt:lpstr>IMAGE IN IMAGE STEGANOGRAPHY</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-2 </vt:lpstr>
      <vt:lpstr>PowerPoint Presentation</vt:lpstr>
      <vt:lpstr>Summary</vt:lpstr>
      <vt:lpstr>The Conclusion</vt:lpstr>
      <vt:lpstr>Appendix – List of Useful Websites</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Deepyaman Ghosh</dc:creator>
  <cp:lastModifiedBy>Deepyaman Ghosh</cp:lastModifiedBy>
  <cp:revision>16</cp:revision>
  <dcterms:created xsi:type="dcterms:W3CDTF">2023-03-04T18:19:48Z</dcterms:created>
  <dcterms:modified xsi:type="dcterms:W3CDTF">2023-05-21T18:54:03Z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